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27" r:id="rId2"/>
    <p:sldId id="2145707463" r:id="rId3"/>
    <p:sldId id="2145707455" r:id="rId4"/>
    <p:sldId id="2141" r:id="rId5"/>
    <p:sldId id="1813" r:id="rId6"/>
    <p:sldId id="2145707460" r:id="rId7"/>
    <p:sldId id="257" r:id="rId8"/>
    <p:sldId id="2145707464" r:id="rId9"/>
    <p:sldId id="556" r:id="rId10"/>
    <p:sldId id="552" r:id="rId11"/>
    <p:sldId id="553" r:id="rId12"/>
    <p:sldId id="2145707467" r:id="rId13"/>
    <p:sldId id="562" r:id="rId14"/>
    <p:sldId id="531" r:id="rId15"/>
    <p:sldId id="517" r:id="rId16"/>
    <p:sldId id="560" r:id="rId17"/>
    <p:sldId id="518" r:id="rId18"/>
    <p:sldId id="2145707469" r:id="rId19"/>
  </p:sldIdLst>
  <p:sldSz cx="12192000" cy="6858000"/>
  <p:notesSz cx="6888163" cy="100203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1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b-NO"/>
          </a:p>
        </p:txBody>
      </p:sp>
      <p:sp>
        <p:nvSpPr>
          <p:cNvPr id="3" name="Plassholder for dato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5B8BD1F-13A2-4F12-A29E-908B9B385B24}" type="datetimeFigureOut">
              <a:rPr lang="nb-NO" smtClean="0"/>
              <a:t>29.11.2024</a:t>
            </a:fld>
            <a:endParaRPr lang="nb-NO"/>
          </a:p>
        </p:txBody>
      </p:sp>
      <p:sp>
        <p:nvSpPr>
          <p:cNvPr id="4" name="Plassholder for lysbil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b-NO"/>
          </a:p>
        </p:txBody>
      </p:sp>
      <p:sp>
        <p:nvSpPr>
          <p:cNvPr id="5" name="Plassholder for nota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b-NO"/>
          </a:p>
        </p:txBody>
      </p:sp>
      <p:sp>
        <p:nvSpPr>
          <p:cNvPr id="7" name="Plassholder for lysbilde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C090EB3-CD07-4233-87AB-17D144220F37}" type="slidenum">
              <a:rPr lang="nb-NO" smtClean="0"/>
              <a:t>‹#›</a:t>
            </a:fld>
            <a:endParaRPr lang="nb-NO"/>
          </a:p>
        </p:txBody>
      </p:sp>
    </p:spTree>
    <p:extLst>
      <p:ext uri="{BB962C8B-B14F-4D97-AF65-F5344CB8AC3E}">
        <p14:creationId xmlns:p14="http://schemas.microsoft.com/office/powerpoint/2010/main" val="399601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o.wikipedia.org/wiki/Fight_Club"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o.wikipedia.org/wiki/Ironigenerasjonen" TargetMode="External"/><Relationship Id="rId5" Type="http://schemas.openxmlformats.org/officeDocument/2006/relationships/hyperlink" Target="https://no.wikipedia.org/wiki/Fight_Club_(film)" TargetMode="External"/><Relationship Id="rId4" Type="http://schemas.openxmlformats.org/officeDocument/2006/relationships/hyperlink" Target="https://no.wikipedia.org/wiki/Chuck_Palahniu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7516D9-9699-4EEE-9CFB-9D85B461724B}" type="slidenum">
              <a:rPr lang="nb-NO" smtClean="0"/>
              <a:t>1</a:t>
            </a:fld>
            <a:endParaRPr lang="nb-NO"/>
          </a:p>
        </p:txBody>
      </p:sp>
    </p:spTree>
    <p:extLst>
      <p:ext uri="{BB962C8B-B14F-4D97-AF65-F5344CB8AC3E}">
        <p14:creationId xmlns:p14="http://schemas.microsoft.com/office/powerpoint/2010/main" val="36172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516D9-9699-4EEE-9CFB-9D85B461724B}"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72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Babyboomrers</a:t>
            </a:r>
            <a:r>
              <a:rPr lang="nb-NO" dirty="0"/>
              <a:t> 	Født </a:t>
            </a:r>
            <a:r>
              <a:rPr lang="en-US" sz="1200" b="0" i="0" u="none" strike="noStrike" kern="1200" dirty="0">
                <a:solidFill>
                  <a:schemeClr val="tx1"/>
                </a:solidFill>
                <a:effectLst/>
                <a:latin typeface="+mn-lt"/>
                <a:ea typeface="+mn-ea"/>
                <a:cs typeface="+mn-cs"/>
              </a:rPr>
              <a:t>1946 and 1964, during the post–World War II </a:t>
            </a:r>
            <a:r>
              <a:rPr lang="en-US" sz="1200" b="1" i="0" u="none" strike="noStrike" kern="1200" dirty="0">
                <a:solidFill>
                  <a:schemeClr val="tx1"/>
                </a:solidFill>
                <a:effectLst/>
                <a:latin typeface="+mn-lt"/>
                <a:ea typeface="+mn-ea"/>
                <a:cs typeface="+mn-cs"/>
              </a:rPr>
              <a:t>baby boom</a:t>
            </a:r>
            <a:r>
              <a:rPr lang="en-US" sz="1200" b="0" i="0" u="none" strike="noStrike" kern="1200" dirty="0">
                <a:solidFill>
                  <a:schemeClr val="tx1"/>
                </a:solidFill>
                <a:effectLst/>
                <a:latin typeface="+mn-lt"/>
                <a:ea typeface="+mn-ea"/>
                <a:cs typeface="+mn-cs"/>
              </a:rPr>
              <a:t>.</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Generation</a:t>
            </a:r>
            <a:r>
              <a:rPr lang="nb-NO" dirty="0"/>
              <a:t> </a:t>
            </a:r>
            <a:r>
              <a:rPr lang="nb-NO" dirty="0" err="1"/>
              <a:t>X</a:t>
            </a:r>
            <a:r>
              <a:rPr lang="nb-NO" dirty="0"/>
              <a:t> 		Født mitt 1965 til midt 80 </a:t>
            </a:r>
          </a:p>
          <a:p>
            <a:r>
              <a:rPr lang="nb-NO" dirty="0" err="1"/>
              <a:t>Millennials</a:t>
            </a:r>
            <a:r>
              <a:rPr lang="nb-NO" dirty="0"/>
              <a:t> (Gen Y)	Født 1984 – 1996</a:t>
            </a:r>
          </a:p>
          <a:p>
            <a:r>
              <a:rPr lang="nb-NO" dirty="0"/>
              <a:t>Generasjon Z 		Født etter 1997 og fram til nå</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William Strauss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Mester / Sven dimensjonen er snudd helt på hodet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Millennials</a:t>
            </a:r>
            <a:r>
              <a:rPr lang="nb-NO" dirty="0"/>
              <a:t> blir rekruttert inn igjennom nye moderne kanaler – så møter de «Lotus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Tilrettelegging for nye generasjoner – Generasjon Z -  Hvordan?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De er full digitalisert – fra fødselen av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72 % ønsker å starte egne selskaper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Ekstremt opptatt av å få annerkjennelse - feedback – født inn i en Likes kultur – betydning for ledelse?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De er ikke vant til å bruke Mail – men andre plattformer – (</a:t>
            </a:r>
            <a:r>
              <a:rPr lang="nb-NO" dirty="0" err="1"/>
              <a:t>Shared</a:t>
            </a:r>
            <a:r>
              <a:rPr lang="nb-NO" dirty="0"/>
              <a:t> </a:t>
            </a:r>
            <a:r>
              <a:rPr lang="nb-NO" dirty="0" err="1"/>
              <a:t>ware</a:t>
            </a:r>
            <a:r>
              <a:rPr lang="nb-NO" dirty="0"/>
              <a:t> løsninger)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Nytt språk – ny kunnskap – ny teknologi (de kommuniserer på andre plattformer)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De tenker forskjellig ift. tid – linjer tid </a:t>
            </a:r>
            <a:r>
              <a:rPr lang="nb-NO" dirty="0" err="1"/>
              <a:t>vs</a:t>
            </a:r>
            <a:r>
              <a:rPr lang="nb-NO" dirty="0"/>
              <a:t> fragmentert bruk av tiden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Raske til å holde veldig mange dialoger gående på en gang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Alltid online – alltid på og i dialog med noen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Ønsker mere ansvar tidligere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Ikke flinke til å ta kritikk – veldig vant til å få positiv feedback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516D9-9699-4EEE-9CFB-9D85B461724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74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02122"/>
                </a:solidFill>
                <a:effectLst/>
                <a:latin typeface="Arial" panose="020B0604020202020204" pitchFamily="34" charset="0"/>
              </a:rPr>
              <a:t>Begrepet er avledet av det engelske uttrykket </a:t>
            </a:r>
            <a:r>
              <a:rPr lang="nb-NO" b="0" i="1" dirty="0" err="1">
                <a:solidFill>
                  <a:srgbClr val="202122"/>
                </a:solidFill>
                <a:effectLst/>
                <a:latin typeface="Arial" panose="020B0604020202020204" pitchFamily="34" charset="0"/>
              </a:rPr>
              <a:t>special</a:t>
            </a:r>
            <a:r>
              <a:rPr lang="nb-NO" b="0" i="1" dirty="0">
                <a:solidFill>
                  <a:srgbClr val="202122"/>
                </a:solidFill>
                <a:effectLst/>
                <a:latin typeface="Arial" panose="020B0604020202020204" pitchFamily="34" charset="0"/>
              </a:rPr>
              <a:t> </a:t>
            </a:r>
            <a:r>
              <a:rPr lang="nb-NO" b="0" i="1" dirty="0" err="1">
                <a:solidFill>
                  <a:srgbClr val="202122"/>
                </a:solidFill>
                <a:effectLst/>
                <a:latin typeface="Arial" panose="020B0604020202020204" pitchFamily="34" charset="0"/>
              </a:rPr>
              <a:t>snowflake</a:t>
            </a:r>
            <a:r>
              <a:rPr lang="nb-NO" b="0" i="1" dirty="0">
                <a:solidFill>
                  <a:srgbClr val="202122"/>
                </a:solidFill>
                <a:effectLst/>
                <a:latin typeface="Arial" panose="020B0604020202020204" pitchFamily="34" charset="0"/>
              </a:rPr>
              <a:t> </a:t>
            </a:r>
            <a:r>
              <a:rPr lang="nb-NO" b="0" i="1" dirty="0" err="1">
                <a:solidFill>
                  <a:srgbClr val="202122"/>
                </a:solidFill>
                <a:effectLst/>
                <a:latin typeface="Arial" panose="020B0604020202020204" pitchFamily="34" charset="0"/>
              </a:rPr>
              <a:t>syndrome</a:t>
            </a:r>
            <a:r>
              <a:rPr lang="nb-NO" b="0" i="0" dirty="0">
                <a:solidFill>
                  <a:srgbClr val="202122"/>
                </a:solidFill>
                <a:effectLst/>
                <a:latin typeface="Arial" panose="020B0604020202020204" pitchFamily="34" charset="0"/>
              </a:rPr>
              <a:t>, det vil si oppfatningen av at en selv, eller ofte ens barn, er et «unikt snøfnugg» og fortjener særbehandling. Bruken av begrepet «snøfnugg» i denne sammenhengen stammer fra romanen </a:t>
            </a:r>
            <a:r>
              <a:rPr lang="nb-NO" b="0" i="1" u="none" strike="noStrike" dirty="0">
                <a:solidFill>
                  <a:srgbClr val="0645AD"/>
                </a:solidFill>
                <a:effectLst/>
                <a:latin typeface="Arial" panose="020B0604020202020204" pitchFamily="34" charset="0"/>
                <a:hlinkClick r:id="rId3" tooltip="Fight Club"/>
              </a:rPr>
              <a:t>Fight Club</a:t>
            </a:r>
            <a:r>
              <a:rPr lang="nb-NO" b="0" i="0" dirty="0">
                <a:solidFill>
                  <a:srgbClr val="202122"/>
                </a:solidFill>
                <a:effectLst/>
                <a:latin typeface="Arial" panose="020B0604020202020204" pitchFamily="34" charset="0"/>
              </a:rPr>
              <a:t> (1996) av </a:t>
            </a:r>
            <a:r>
              <a:rPr lang="nb-NO" b="0" i="0" u="none" strike="noStrike" dirty="0">
                <a:solidFill>
                  <a:srgbClr val="0645AD"/>
                </a:solidFill>
                <a:effectLst/>
                <a:latin typeface="Arial" panose="020B0604020202020204" pitchFamily="34" charset="0"/>
                <a:hlinkClick r:id="rId4" tooltip="Chuck Palahniuk"/>
              </a:rPr>
              <a:t>Chuck </a:t>
            </a:r>
            <a:r>
              <a:rPr lang="nb-NO" b="0" i="0" u="none" strike="noStrike" dirty="0" err="1">
                <a:solidFill>
                  <a:srgbClr val="0645AD"/>
                </a:solidFill>
                <a:effectLst/>
                <a:latin typeface="Arial" panose="020B0604020202020204" pitchFamily="34" charset="0"/>
                <a:hlinkClick r:id="rId4" tooltip="Chuck Palahniuk"/>
              </a:rPr>
              <a:t>Palahniuk</a:t>
            </a:r>
            <a:r>
              <a:rPr lang="nb-NO" b="0" i="0" dirty="0">
                <a:solidFill>
                  <a:srgbClr val="202122"/>
                </a:solidFill>
                <a:effectLst/>
                <a:latin typeface="Arial" panose="020B0604020202020204" pitchFamily="34" charset="0"/>
              </a:rPr>
              <a:t> og </a:t>
            </a:r>
            <a:r>
              <a:rPr lang="nb-NO" b="0" i="0" u="none" strike="noStrike" dirty="0">
                <a:solidFill>
                  <a:srgbClr val="0645AD"/>
                </a:solidFill>
                <a:effectLst/>
                <a:latin typeface="Arial" panose="020B0604020202020204" pitchFamily="34" charset="0"/>
                <a:hlinkClick r:id="rId5" tooltip="Fight Club (film)"/>
              </a:rPr>
              <a:t>filmversjonen fra 1999</a:t>
            </a:r>
            <a:r>
              <a:rPr lang="nb-NO" b="0" i="0" dirty="0">
                <a:solidFill>
                  <a:srgbClr val="202122"/>
                </a:solidFill>
                <a:effectLst/>
                <a:latin typeface="Arial" panose="020B0604020202020204" pitchFamily="34" charset="0"/>
              </a:rPr>
              <a:t>, der en av figurene uttaler: «Du er ikke spesiell. Du er ikke et vakkert og unikt snøfnugg». Uttrykket spiller dermed på en generaliserende oppfatning av generasjonen det gjelder som en selvsentrert og lett </a:t>
            </a:r>
            <a:r>
              <a:rPr lang="nb-NO" b="0" i="0" dirty="0" err="1">
                <a:solidFill>
                  <a:srgbClr val="202122"/>
                </a:solidFill>
                <a:effectLst/>
                <a:latin typeface="Arial" panose="020B0604020202020204" pitchFamily="34" charset="0"/>
              </a:rPr>
              <a:t>krenkbar</a:t>
            </a:r>
            <a:r>
              <a:rPr lang="nb-NO" b="0" i="0" dirty="0">
                <a:solidFill>
                  <a:srgbClr val="202122"/>
                </a:solidFill>
                <a:effectLst/>
                <a:latin typeface="Arial" panose="020B0604020202020204" pitchFamily="34" charset="0"/>
              </a:rPr>
              <a:t> generasjon med lav toleranse for andres meninger, som har blitt oppdratt av sine foreldre på en måte som har gjort dem bortskjemte og har gitt dem en overdreven oppfatning av egen </a:t>
            </a:r>
            <a:r>
              <a:rPr lang="nb-NO" b="0" i="0" dirty="0" err="1">
                <a:solidFill>
                  <a:srgbClr val="202122"/>
                </a:solidFill>
                <a:effectLst/>
                <a:latin typeface="Arial" panose="020B0604020202020204" pitchFamily="34" charset="0"/>
              </a:rPr>
              <a:t>unikhet</a:t>
            </a:r>
            <a:r>
              <a:rPr lang="nb-NO" b="0" i="0" dirty="0">
                <a:solidFill>
                  <a:srgbClr val="202122"/>
                </a:solidFill>
                <a:effectLst/>
                <a:latin typeface="Arial" panose="020B0604020202020204" pitchFamily="34" charset="0"/>
              </a:rPr>
              <a:t> og viktighet. På samme måte viser uttrykket </a:t>
            </a:r>
            <a:r>
              <a:rPr lang="nb-NO" b="0" i="0" u="none" strike="noStrike" dirty="0">
                <a:solidFill>
                  <a:srgbClr val="0645AD"/>
                </a:solidFill>
                <a:effectLst/>
                <a:latin typeface="Arial" panose="020B0604020202020204" pitchFamily="34" charset="0"/>
                <a:hlinkClick r:id="rId6" tooltip="Ironigenerasjonen"/>
              </a:rPr>
              <a:t>ironigenerasjonen</a:t>
            </a:r>
            <a:r>
              <a:rPr lang="nb-NO" b="0" i="0" dirty="0">
                <a:solidFill>
                  <a:srgbClr val="202122"/>
                </a:solidFill>
                <a:effectLst/>
                <a:latin typeface="Arial" panose="020B0604020202020204" pitchFamily="34" charset="0"/>
              </a:rPr>
              <a:t> (fødselsår i 1970-årene) til angivelige felles karaktertrekk ved denne generasjonen. Begrepet er omdiskutert; særlig de som selv omfattes av begrepet er kritiske til de</a:t>
            </a:r>
            <a:endParaRPr lang="nb-NO" dirty="0"/>
          </a:p>
        </p:txBody>
      </p:sp>
      <p:sp>
        <p:nvSpPr>
          <p:cNvPr id="4" name="Plassholder for lysbildenummer 3"/>
          <p:cNvSpPr>
            <a:spLocks noGrp="1"/>
          </p:cNvSpPr>
          <p:nvPr>
            <p:ph type="sldNum" sz="quarter" idx="5"/>
          </p:nvPr>
        </p:nvSpPr>
        <p:spPr/>
        <p:txBody>
          <a:bodyPr/>
          <a:lstStyle/>
          <a:p>
            <a:fld id="{557516D9-9699-4EEE-9CFB-9D85B461724B}" type="slidenum">
              <a:rPr lang="nb-NO" smtClean="0"/>
              <a:t>14</a:t>
            </a:fld>
            <a:endParaRPr lang="nb-NO"/>
          </a:p>
        </p:txBody>
      </p:sp>
    </p:spTree>
    <p:extLst>
      <p:ext uri="{BB962C8B-B14F-4D97-AF65-F5344CB8AC3E}">
        <p14:creationId xmlns:p14="http://schemas.microsoft.com/office/powerpoint/2010/main" val="42530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Avfall Norge eks</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516D9-9699-4EEE-9CFB-9D85B461724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29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CE457-9686-0F2A-6CB7-FB71EE43D8F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FC68FB3-D467-47C5-F128-CD36DDFB751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A48BFA5-8608-82DD-0C52-7153DEF35CD6}"/>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55CE653-BFDC-BA14-6341-450845CEAE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516D9-9699-4EEE-9CFB-9D85B461724B}"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66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6672D-41AD-C4F2-794E-890921262CD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261711F-D01B-F042-90CC-4841816B5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13E9364-8C45-C47F-C743-D4237A709B06}"/>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F8FEC21D-8DC5-F211-52DF-E0F6AC42F5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232FED-6827-7B8C-37C9-74BDA2CB424F}"/>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237829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9014A5-C34A-3A39-A42A-A97250D46B4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A0C7D18-8EAE-89D9-5F69-5E470D0D47B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325E08-2D3D-18D4-97A4-A37CDCF4F16B}"/>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B0993091-9A50-410C-50E2-398AA2DED31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E294DF1-1774-4FF4-2FE6-C3F47D4E3C6B}"/>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212135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71BD4B4-9C00-C6C6-BE44-893FCFC924B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337C2DE-E5BB-CE54-6883-98C697096CD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91FA47A-0DEC-8068-F553-4614318A4675}"/>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C371E95E-9A3F-1A6B-2D1A-1A8565B0DE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D5BA9F-4F60-7AE2-54CF-EEF74A6AED94}"/>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93516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B1E7D4-1CAC-7CD1-F6B6-88E4A6657AF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D81EEA1-3E63-89DD-EB12-7B542459D53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639CD2-9525-217E-66A8-752261012157}"/>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8A81D3F4-6E1F-E9D0-D8DC-1C536DAB11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5E627F-68F4-0877-96CD-6DFE9C49760D}"/>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333593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EAC44-A46B-76FD-1D38-B7891E5F307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7B4A297-4859-57B7-2BA4-06D332A8A3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85FEA05-722B-CA7E-646F-76ADB8A84A5E}"/>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B9AC0396-9798-B188-F16B-FB913F73E5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0A259E-1CB3-292E-EF45-691E3577E261}"/>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4948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C29C1-477F-B9E3-6A0B-AA69DE5721C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EAAB641-0545-FBA4-FEBD-8C0B3F6D788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E7A87EA-82F3-E0F2-529A-49ECC7F0A80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BC75D3E-D706-83DF-3EA5-2B40D202B96E}"/>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6" name="Plassholder for bunntekst 5">
            <a:extLst>
              <a:ext uri="{FF2B5EF4-FFF2-40B4-BE49-F238E27FC236}">
                <a16:creationId xmlns:a16="http://schemas.microsoft.com/office/drawing/2014/main" id="{EEFDA8FD-73AA-D4DF-3ABB-C1E76B7FC64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F8BF5D-91DD-92DC-CF2B-A29EF5D33528}"/>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83162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DDF42F-665F-3F2D-E93D-92250A05DE4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BBA017B-67AE-4DEC-6460-FF2CE585A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73EDAE6-5AD1-1B73-F55D-5997C4D79B3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64186D8-30C4-DB43-F48B-39E8815AF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3E67A50-17CE-795F-02C6-E076A07A871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5562860-67B2-C858-9A7D-8D611F87E43C}"/>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8" name="Plassholder for bunntekst 7">
            <a:extLst>
              <a:ext uri="{FF2B5EF4-FFF2-40B4-BE49-F238E27FC236}">
                <a16:creationId xmlns:a16="http://schemas.microsoft.com/office/drawing/2014/main" id="{86199C95-57E1-4FC7-2095-2ACF4B30208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00FEEE5-00B0-7DC6-2FB1-9D2A24038C2C}"/>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357346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B822F3-45AB-A9BD-DF44-F332498065B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DB6B11F-E149-CAC4-B5EB-A29810D838F0}"/>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4" name="Plassholder for bunntekst 3">
            <a:extLst>
              <a:ext uri="{FF2B5EF4-FFF2-40B4-BE49-F238E27FC236}">
                <a16:creationId xmlns:a16="http://schemas.microsoft.com/office/drawing/2014/main" id="{39F1145C-82D4-5F10-0457-53542E98438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3D31025-94B3-1394-FCAC-D57408E01885}"/>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165270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3E7525F-9282-7AF1-F16D-05F9C968F8D6}"/>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3" name="Plassholder for bunntekst 2">
            <a:extLst>
              <a:ext uri="{FF2B5EF4-FFF2-40B4-BE49-F238E27FC236}">
                <a16:creationId xmlns:a16="http://schemas.microsoft.com/office/drawing/2014/main" id="{CA25FD53-336A-8640-3301-37453DB3719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22A2F32-6060-2D27-0981-A2BE19F65F16}"/>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42165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CF3C7E-2EDE-E8BA-6165-26AB6DEF2F2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68FD980-B394-59AC-E8BB-ADD79C65E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24F1F6E-D39F-5C7B-EF4E-A26967C16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9868E72-E1D3-DB14-35A2-4B639BFE1620}"/>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6" name="Plassholder for bunntekst 5">
            <a:extLst>
              <a:ext uri="{FF2B5EF4-FFF2-40B4-BE49-F238E27FC236}">
                <a16:creationId xmlns:a16="http://schemas.microsoft.com/office/drawing/2014/main" id="{E8E9104C-37C8-4069-3765-36EADDB44F9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EBDB26D-FC60-8C9D-D4F6-64E7B5D475F1}"/>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242503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22276F-FB3A-0841-CED5-8D21D5DB541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C52ACA2-1B7B-F479-8681-217945FA5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72FFDE3-A879-4324-A4AF-823306C60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FB473FB-BB30-B451-EEF7-20634664CE86}"/>
              </a:ext>
            </a:extLst>
          </p:cNvPr>
          <p:cNvSpPr>
            <a:spLocks noGrp="1"/>
          </p:cNvSpPr>
          <p:nvPr>
            <p:ph type="dt" sz="half" idx="10"/>
          </p:nvPr>
        </p:nvSpPr>
        <p:spPr/>
        <p:txBody>
          <a:bodyPr/>
          <a:lstStyle/>
          <a:p>
            <a:fld id="{F1E892D9-4F23-45F7-B019-93F1C6CD2ACF}" type="datetimeFigureOut">
              <a:rPr lang="nb-NO" smtClean="0"/>
              <a:t>29.11.2024</a:t>
            </a:fld>
            <a:endParaRPr lang="nb-NO"/>
          </a:p>
        </p:txBody>
      </p:sp>
      <p:sp>
        <p:nvSpPr>
          <p:cNvPr id="6" name="Plassholder for bunntekst 5">
            <a:extLst>
              <a:ext uri="{FF2B5EF4-FFF2-40B4-BE49-F238E27FC236}">
                <a16:creationId xmlns:a16="http://schemas.microsoft.com/office/drawing/2014/main" id="{A41D8C36-52D5-FD25-C940-D89C722F6EB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87CE64F-79AE-548E-46DE-040CAB5217D3}"/>
              </a:ext>
            </a:extLst>
          </p:cNvPr>
          <p:cNvSpPr>
            <a:spLocks noGrp="1"/>
          </p:cNvSpPr>
          <p:nvPr>
            <p:ph type="sldNum" sz="quarter" idx="12"/>
          </p:nvPr>
        </p:nvSpPr>
        <p:spPr/>
        <p:txBody>
          <a:bodyPr/>
          <a:lstStyle/>
          <a:p>
            <a:fld id="{A57C78EF-C1DF-4A98-A77C-6209199E6319}" type="slidenum">
              <a:rPr lang="nb-NO" smtClean="0"/>
              <a:t>‹#›</a:t>
            </a:fld>
            <a:endParaRPr lang="nb-NO"/>
          </a:p>
        </p:txBody>
      </p:sp>
    </p:spTree>
    <p:extLst>
      <p:ext uri="{BB962C8B-B14F-4D97-AF65-F5344CB8AC3E}">
        <p14:creationId xmlns:p14="http://schemas.microsoft.com/office/powerpoint/2010/main" val="168338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1530AC1-AC96-E2C4-F867-EF127BCB3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A21FBAE-CDFC-BD85-1DB4-165423B60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EE5E74-6AB2-584A-D993-29BE2B77A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892D9-4F23-45F7-B019-93F1C6CD2ACF}" type="datetimeFigureOut">
              <a:rPr lang="nb-NO" smtClean="0"/>
              <a:t>29.11.2024</a:t>
            </a:fld>
            <a:endParaRPr lang="nb-NO"/>
          </a:p>
        </p:txBody>
      </p:sp>
      <p:sp>
        <p:nvSpPr>
          <p:cNvPr id="5" name="Plassholder for bunntekst 4">
            <a:extLst>
              <a:ext uri="{FF2B5EF4-FFF2-40B4-BE49-F238E27FC236}">
                <a16:creationId xmlns:a16="http://schemas.microsoft.com/office/drawing/2014/main" id="{DA646C2A-9838-1E8A-1A8B-D25B9DDFC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1628936-EEDB-1AD9-5814-983071E01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C78EF-C1DF-4A98-A77C-6209199E6319}" type="slidenum">
              <a:rPr lang="nb-NO" smtClean="0"/>
              <a:t>‹#›</a:t>
            </a:fld>
            <a:endParaRPr lang="nb-NO"/>
          </a:p>
        </p:txBody>
      </p:sp>
    </p:spTree>
    <p:extLst>
      <p:ext uri="{BB962C8B-B14F-4D97-AF65-F5344CB8AC3E}">
        <p14:creationId xmlns:p14="http://schemas.microsoft.com/office/powerpoint/2010/main" val="186454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triconslting.no/" TargetMode="External"/><Relationship Id="rId4" Type="http://schemas.openxmlformats.org/officeDocument/2006/relationships/hyperlink" Target="mailto:stein@triconsulting.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triconslting.no/" TargetMode="External"/><Relationship Id="rId4" Type="http://schemas.openxmlformats.org/officeDocument/2006/relationships/hyperlink" Target="mailto:stein@triconsulting.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ogle.no/url?sa=i&amp;url=https%3A%2F%2Fwww.shutterstock.com%2Fes%2Fsearch%2Fgrandpa%2Busing%2Bsmartphone%3Fsection%3D1%26context_photo%3D700897780%26search_source%3Dbase_related_searches&amp;psig=AOvVaw1aGKA2jLgzDgv7UimsGJny&amp;ust=1581933038903000&amp;source=images&amp;cd=vfe&amp;ved=0CAIQjRxqFwoTCJj1xIXm1ecCFQAAAAAdAAAAABAO" TargetMode="Externa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sjon y">
            <a:extLst>
              <a:ext uri="{FF2B5EF4-FFF2-40B4-BE49-F238E27FC236}">
                <a16:creationId xmlns:a16="http://schemas.microsoft.com/office/drawing/2014/main" id="{05CA424C-3A89-4165-9DAA-AA71E9648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Undertittel 2">
            <a:extLst>
              <a:ext uri="{FF2B5EF4-FFF2-40B4-BE49-F238E27FC236}">
                <a16:creationId xmlns:a16="http://schemas.microsoft.com/office/drawing/2014/main" id="{ECFFC688-8F06-4BB9-9768-21B6AE6D0711}"/>
              </a:ext>
            </a:extLst>
          </p:cNvPr>
          <p:cNvSpPr>
            <a:spLocks noGrp="1"/>
          </p:cNvSpPr>
          <p:nvPr>
            <p:ph type="subTitle" idx="1"/>
          </p:nvPr>
        </p:nvSpPr>
        <p:spPr>
          <a:xfrm>
            <a:off x="841249" y="5430753"/>
            <a:ext cx="8856058" cy="742541"/>
          </a:xfrm>
        </p:spPr>
        <p:txBody>
          <a:bodyPr>
            <a:noAutofit/>
          </a:bodyPr>
          <a:lstStyle/>
          <a:p>
            <a:pPr algn="l"/>
            <a:r>
              <a:rPr lang="nb-NO" sz="1200" b="1" dirty="0">
                <a:solidFill>
                  <a:schemeClr val="bg1"/>
                </a:solidFill>
              </a:rPr>
              <a:t>Stein D. Wesenberg</a:t>
            </a:r>
          </a:p>
          <a:p>
            <a:pPr algn="l"/>
            <a:r>
              <a:rPr lang="nb-NO" sz="1200" b="1" dirty="0">
                <a:solidFill>
                  <a:schemeClr val="bg1"/>
                </a:solidFill>
              </a:rPr>
              <a:t>Daglig leder TRI Consulting AS - Universitetslektor Handelshøyskolen, NMBU</a:t>
            </a:r>
          </a:p>
          <a:p>
            <a:pPr algn="l"/>
            <a:r>
              <a:rPr lang="nb-NO" sz="1200" b="1" dirty="0">
                <a:solidFill>
                  <a:schemeClr val="bg1"/>
                </a:solidFill>
                <a:hlinkClick r:id="rId4">
                  <a:extLst>
                    <a:ext uri="{A12FA001-AC4F-418D-AE19-62706E023703}">
                      <ahyp:hlinkClr xmlns:ahyp="http://schemas.microsoft.com/office/drawing/2018/hyperlinkcolor" val="tx"/>
                    </a:ext>
                  </a:extLst>
                </a:hlinkClick>
              </a:rPr>
              <a:t>stein@triconsulting.no</a:t>
            </a:r>
            <a:r>
              <a:rPr lang="nb-NO" sz="1200" b="1" dirty="0">
                <a:solidFill>
                  <a:schemeClr val="bg1"/>
                </a:solidFill>
              </a:rPr>
              <a:t>  -  </a:t>
            </a:r>
            <a:r>
              <a:rPr lang="nb-NO" sz="1200" b="1" dirty="0">
                <a:solidFill>
                  <a:schemeClr val="bg1"/>
                </a:solidFill>
                <a:hlinkClick r:id="rId5">
                  <a:extLst>
                    <a:ext uri="{A12FA001-AC4F-418D-AE19-62706E023703}">
                      <ahyp:hlinkClr xmlns:ahyp="http://schemas.microsoft.com/office/drawing/2018/hyperlinkcolor" val="tx"/>
                    </a:ext>
                  </a:extLst>
                </a:hlinkClick>
              </a:rPr>
              <a:t>www.triconslting.no</a:t>
            </a:r>
            <a:r>
              <a:rPr lang="nb-NO" sz="1200" b="1" dirty="0">
                <a:solidFill>
                  <a:schemeClr val="bg1"/>
                </a:solidFill>
              </a:rPr>
              <a:t>  -  48050552</a:t>
            </a:r>
          </a:p>
          <a:p>
            <a:pPr algn="l"/>
            <a:br>
              <a:rPr lang="nb-NO" sz="400" b="1" dirty="0">
                <a:solidFill>
                  <a:schemeClr val="bg1"/>
                </a:solidFill>
                <a:effectLst/>
                <a:latin typeface="Calibri" panose="020F0502020204030204" pitchFamily="34" charset="0"/>
                <a:ea typeface="Calibri" panose="020F0502020204030204" pitchFamily="34" charset="0"/>
              </a:rPr>
            </a:br>
            <a:endParaRPr lang="nb-NO" sz="400" b="1" dirty="0">
              <a:solidFill>
                <a:schemeClr val="bg1"/>
              </a:solidFill>
            </a:endParaRPr>
          </a:p>
        </p:txBody>
      </p:sp>
      <p:sp>
        <p:nvSpPr>
          <p:cNvPr id="2" name="Tittel 1">
            <a:extLst>
              <a:ext uri="{FF2B5EF4-FFF2-40B4-BE49-F238E27FC236}">
                <a16:creationId xmlns:a16="http://schemas.microsoft.com/office/drawing/2014/main" id="{F4F07684-467C-459D-8451-385FDF7579D1}"/>
              </a:ext>
            </a:extLst>
          </p:cNvPr>
          <p:cNvSpPr>
            <a:spLocks noGrp="1"/>
          </p:cNvSpPr>
          <p:nvPr>
            <p:ph type="ctrTitle"/>
          </p:nvPr>
        </p:nvSpPr>
        <p:spPr>
          <a:xfrm>
            <a:off x="841249" y="4125672"/>
            <a:ext cx="7630948" cy="967562"/>
          </a:xfrm>
          <a:solidFill>
            <a:srgbClr val="548235">
              <a:alpha val="52941"/>
            </a:srgbClr>
          </a:solidFill>
        </p:spPr>
        <p:txBody>
          <a:bodyPr>
            <a:noAutofit/>
          </a:bodyPr>
          <a:lstStyle/>
          <a:p>
            <a:pPr algn="l"/>
            <a:r>
              <a:rPr lang="nb-NO" sz="4000" b="1" dirty="0">
                <a:solidFill>
                  <a:schemeClr val="bg1"/>
                </a:solidFill>
              </a:rPr>
              <a:t>Nye generasjoner inn i arbeidslivet</a:t>
            </a:r>
            <a:br>
              <a:rPr lang="nb-NO" sz="4000" b="1" dirty="0">
                <a:solidFill>
                  <a:schemeClr val="bg1"/>
                </a:solidFill>
              </a:rPr>
            </a:br>
            <a:r>
              <a:rPr lang="nb-NO" sz="2800" b="1" dirty="0">
                <a:solidFill>
                  <a:schemeClr val="bg1"/>
                </a:solidFill>
              </a:rPr>
              <a:t>- Hvordan få til godt samarbeid?</a:t>
            </a:r>
            <a:endParaRPr lang="nb-NO" sz="4000" b="1" dirty="0">
              <a:solidFill>
                <a:schemeClr val="bg1"/>
              </a:solidFill>
            </a:endParaRPr>
          </a:p>
        </p:txBody>
      </p:sp>
      <p:pic>
        <p:nvPicPr>
          <p:cNvPr id="5" name="Bilde 4">
            <a:extLst>
              <a:ext uri="{FF2B5EF4-FFF2-40B4-BE49-F238E27FC236}">
                <a16:creationId xmlns:a16="http://schemas.microsoft.com/office/drawing/2014/main" id="{9D734C3B-A0E0-64B8-B013-AA1C2C7FAACF}"/>
              </a:ext>
            </a:extLst>
          </p:cNvPr>
          <p:cNvPicPr>
            <a:picLocks noChangeAspect="1"/>
          </p:cNvPicPr>
          <p:nvPr/>
        </p:nvPicPr>
        <p:blipFill>
          <a:blip r:embed="rId6">
            <a:biLevel thresh="25000"/>
          </a:blip>
          <a:srcRect l="4486" t="7978" r="3120" b="19199"/>
          <a:stretch/>
        </p:blipFill>
        <p:spPr>
          <a:xfrm>
            <a:off x="10474225" y="186634"/>
            <a:ext cx="1548881" cy="378718"/>
          </a:xfrm>
          <a:prstGeom prst="rect">
            <a:avLst/>
          </a:prstGeom>
          <a:solidFill>
            <a:schemeClr val="tx1"/>
          </a:solidFill>
        </p:spPr>
      </p:pic>
      <p:pic>
        <p:nvPicPr>
          <p:cNvPr id="4" name="Bilde 3">
            <a:extLst>
              <a:ext uri="{FF2B5EF4-FFF2-40B4-BE49-F238E27FC236}">
                <a16:creationId xmlns:a16="http://schemas.microsoft.com/office/drawing/2014/main" id="{94DDD29B-777C-C99A-DF87-56BBDD23D183}"/>
              </a:ext>
            </a:extLst>
          </p:cNvPr>
          <p:cNvPicPr>
            <a:picLocks noChangeAspect="1"/>
          </p:cNvPicPr>
          <p:nvPr/>
        </p:nvPicPr>
        <p:blipFill>
          <a:blip r:embed="rId7">
            <a:biLevel thresh="75000"/>
          </a:blip>
          <a:stretch>
            <a:fillRect/>
          </a:stretch>
        </p:blipFill>
        <p:spPr>
          <a:xfrm>
            <a:off x="11207273" y="677327"/>
            <a:ext cx="815833" cy="824897"/>
          </a:xfrm>
          <a:prstGeom prst="rect">
            <a:avLst/>
          </a:prstGeom>
        </p:spPr>
      </p:pic>
    </p:spTree>
    <p:extLst>
      <p:ext uri="{BB962C8B-B14F-4D97-AF65-F5344CB8AC3E}">
        <p14:creationId xmlns:p14="http://schemas.microsoft.com/office/powerpoint/2010/main" val="102623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AADA6-DEFF-43C4-A42C-F35415ACC95D}"/>
              </a:ext>
            </a:extLst>
          </p:cNvPr>
          <p:cNvSpPr>
            <a:spLocks noGrp="1"/>
          </p:cNvSpPr>
          <p:nvPr>
            <p:ph type="title"/>
          </p:nvPr>
        </p:nvSpPr>
        <p:spPr/>
        <p:txBody>
          <a:bodyPr>
            <a:normAutofit/>
          </a:bodyPr>
          <a:lstStyle/>
          <a:p>
            <a:r>
              <a:rPr lang="nb-NO" sz="3200" b="1" dirty="0">
                <a:solidFill>
                  <a:srgbClr val="525252"/>
                </a:solidFill>
                <a:latin typeface="Roboto Condensed" panose="020B0604020202020204" pitchFamily="2" charset="0"/>
              </a:rPr>
              <a:t>Personlig oppmerksomhet</a:t>
            </a:r>
          </a:p>
        </p:txBody>
      </p:sp>
      <p:sp>
        <p:nvSpPr>
          <p:cNvPr id="3" name="Plassholder for innhold 2">
            <a:extLst>
              <a:ext uri="{FF2B5EF4-FFF2-40B4-BE49-F238E27FC236}">
                <a16:creationId xmlns:a16="http://schemas.microsoft.com/office/drawing/2014/main" id="{A05C12F7-1A56-4665-9E37-B036C5CD8A55}"/>
              </a:ext>
            </a:extLst>
          </p:cNvPr>
          <p:cNvSpPr>
            <a:spLocks noGrp="1"/>
          </p:cNvSpPr>
          <p:nvPr>
            <p:ph idx="1"/>
          </p:nvPr>
        </p:nvSpPr>
        <p:spPr>
          <a:xfrm>
            <a:off x="838200" y="1846891"/>
            <a:ext cx="10515600" cy="4351338"/>
          </a:xfrm>
        </p:spPr>
        <p:txBody>
          <a:bodyPr>
            <a:normAutofit/>
          </a:bodyPr>
          <a:lstStyle/>
          <a:p>
            <a:pPr marL="0" indent="0" algn="ctr">
              <a:buNone/>
            </a:pPr>
            <a:r>
              <a:rPr lang="nb-NO" sz="2000" dirty="0">
                <a:solidFill>
                  <a:srgbClr val="525252"/>
                </a:solidFill>
                <a:latin typeface="Roboto Condensed" panose="020B0604020202020204" pitchFamily="2" charset="0"/>
              </a:rPr>
              <a:t>Generasjon Y-foreldre har hatt en tendens til å involvere barna i </a:t>
            </a:r>
            <a:r>
              <a:rPr lang="nb-NO" sz="2000" dirty="0">
                <a:solidFill>
                  <a:srgbClr val="C00000"/>
                </a:solidFill>
                <a:latin typeface="Roboto Condensed" panose="020B0604020202020204" pitchFamily="2" charset="0"/>
              </a:rPr>
              <a:t>et hav av aktiviteter</a:t>
            </a:r>
            <a:r>
              <a:rPr lang="nb-NO" sz="2000" dirty="0">
                <a:solidFill>
                  <a:srgbClr val="525252"/>
                </a:solidFill>
                <a:latin typeface="Roboto Condensed" panose="020B0604020202020204" pitchFamily="2" charset="0"/>
              </a:rPr>
              <a:t>. Til sammenligning var generasjon </a:t>
            </a:r>
            <a:r>
              <a:rPr lang="nb-NO" sz="2000" dirty="0" err="1">
                <a:solidFill>
                  <a:srgbClr val="525252"/>
                </a:solidFill>
                <a:latin typeface="Roboto Condensed" panose="020B0604020202020204" pitchFamily="2" charset="0"/>
              </a:rPr>
              <a:t>X</a:t>
            </a:r>
            <a:r>
              <a:rPr lang="nb-NO" sz="2000" dirty="0">
                <a:solidFill>
                  <a:srgbClr val="525252"/>
                </a:solidFill>
                <a:latin typeface="Roboto Condensed" panose="020B0604020202020204" pitchFamily="2" charset="0"/>
              </a:rPr>
              <a:t>-foreldre mer opptatt av å utføre én aktivitet om gangen. Siden generasjon Y-foreldrene er veldig opptatt i ukedagene, så skal det meste skje i løpet av helgen.</a:t>
            </a:r>
          </a:p>
          <a:p>
            <a:pPr marL="0" indent="0" algn="ctr">
              <a:buNone/>
            </a:pPr>
            <a:endParaRPr lang="nb-NO" sz="2000" dirty="0">
              <a:solidFill>
                <a:srgbClr val="525252"/>
              </a:solidFill>
              <a:latin typeface="Roboto Condensed" panose="020B0604020202020204" pitchFamily="2" charset="0"/>
            </a:endParaRPr>
          </a:p>
          <a:p>
            <a:pPr marL="0" indent="0" algn="ctr">
              <a:buNone/>
            </a:pPr>
            <a:endParaRPr lang="nb-NO" sz="2000" dirty="0">
              <a:solidFill>
                <a:srgbClr val="525252"/>
              </a:solidFill>
              <a:latin typeface="Roboto Condensed" panose="020B0604020202020204" pitchFamily="2" charset="0"/>
            </a:endParaRPr>
          </a:p>
          <a:p>
            <a:pPr marL="0" indent="0" algn="ctr">
              <a:buNone/>
            </a:pPr>
            <a:r>
              <a:rPr lang="nb-NO" sz="3200" b="1" dirty="0">
                <a:solidFill>
                  <a:srgbClr val="C00000"/>
                </a:solidFill>
                <a:latin typeface="Roboto Condensed" panose="020B0604020202020204" pitchFamily="2" charset="0"/>
              </a:rPr>
              <a:t>2</a:t>
            </a:r>
          </a:p>
          <a:p>
            <a:pPr marL="0" indent="0" algn="ctr">
              <a:buNone/>
            </a:pPr>
            <a:r>
              <a:rPr lang="nb-NO" b="1" dirty="0">
                <a:latin typeface="Roboto Condensed" panose="020B0604020202020204" pitchFamily="2" charset="0"/>
              </a:rPr>
              <a:t>Generasjon Y-barn ønsker mer kontinuerlig feedback og anerkjennelse, og forventer mer </a:t>
            </a:r>
            <a:r>
              <a:rPr lang="nb-NO" b="1" dirty="0">
                <a:solidFill>
                  <a:srgbClr val="C00000"/>
                </a:solidFill>
                <a:latin typeface="Roboto Condensed" panose="020B0604020202020204" pitchFamily="2" charset="0"/>
              </a:rPr>
              <a:t>personlig oppmerksomhet </a:t>
            </a:r>
            <a:r>
              <a:rPr lang="nb-NO" b="1" dirty="0">
                <a:latin typeface="Roboto Condensed" panose="020B0604020202020204" pitchFamily="2" charset="0"/>
              </a:rPr>
              <a:t>av sine ledere.</a:t>
            </a:r>
          </a:p>
          <a:p>
            <a:pPr marL="0" indent="0" algn="ctr">
              <a:buNone/>
            </a:pPr>
            <a:endParaRPr lang="nb-NO" b="1" dirty="0">
              <a:solidFill>
                <a:schemeClr val="accent1"/>
              </a:solidFill>
              <a:latin typeface="Roboto Condensed" panose="020B0604020202020204" pitchFamily="2" charset="0"/>
            </a:endParaRPr>
          </a:p>
          <a:p>
            <a:endParaRPr lang="nb-NO" dirty="0"/>
          </a:p>
        </p:txBody>
      </p:sp>
      <p:sp>
        <p:nvSpPr>
          <p:cNvPr id="4" name="TekstSylinder 3">
            <a:extLst>
              <a:ext uri="{FF2B5EF4-FFF2-40B4-BE49-F238E27FC236}">
                <a16:creationId xmlns:a16="http://schemas.microsoft.com/office/drawing/2014/main" id="{C0AEEFFA-263F-459B-9FFD-16AEF050F0BF}"/>
              </a:ext>
            </a:extLst>
          </p:cNvPr>
          <p:cNvSpPr txBox="1"/>
          <p:nvPr/>
        </p:nvSpPr>
        <p:spPr>
          <a:xfrm>
            <a:off x="-202019" y="-62673"/>
            <a:ext cx="11908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C00000"/>
                </a:solidFill>
                <a:effectLst/>
                <a:uLnTx/>
                <a:uFillTx/>
                <a:latin typeface="Calibri" panose="020F0502020204030204"/>
                <a:ea typeface="+mn-ea"/>
                <a:cs typeface="+mn-cs"/>
              </a:rPr>
              <a:t>Y</a:t>
            </a:r>
          </a:p>
        </p:txBody>
      </p:sp>
    </p:spTree>
    <p:extLst>
      <p:ext uri="{BB962C8B-B14F-4D97-AF65-F5344CB8AC3E}">
        <p14:creationId xmlns:p14="http://schemas.microsoft.com/office/powerpoint/2010/main" val="26429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AADA6-DEFF-43C4-A42C-F35415ACC95D}"/>
              </a:ext>
            </a:extLst>
          </p:cNvPr>
          <p:cNvSpPr>
            <a:spLocks noGrp="1"/>
          </p:cNvSpPr>
          <p:nvPr>
            <p:ph type="title"/>
          </p:nvPr>
        </p:nvSpPr>
        <p:spPr/>
        <p:txBody>
          <a:bodyPr>
            <a:normAutofit/>
          </a:bodyPr>
          <a:lstStyle/>
          <a:p>
            <a:pPr algn="ctr"/>
            <a:r>
              <a:rPr lang="nb-NO" sz="2800" b="1" dirty="0">
                <a:solidFill>
                  <a:srgbClr val="C00000"/>
                </a:solidFill>
                <a:latin typeface="Roboto Condensed" panose="020B0604020202020204" pitchFamily="2" charset="0"/>
              </a:rPr>
              <a:t>1. </a:t>
            </a:r>
            <a:br>
              <a:rPr lang="nb-NO" sz="2800" b="1" dirty="0">
                <a:solidFill>
                  <a:srgbClr val="C00000"/>
                </a:solidFill>
                <a:latin typeface="Roboto Condensed" panose="020B0604020202020204" pitchFamily="2" charset="0"/>
              </a:rPr>
            </a:br>
            <a:r>
              <a:rPr lang="nb-NO" sz="2800" b="1" dirty="0">
                <a:latin typeface="Roboto Condensed" panose="020B0604020202020204" pitchFamily="2" charset="0"/>
              </a:rPr>
              <a:t>De ønsker å vite at jobben har en betydning</a:t>
            </a:r>
            <a:endParaRPr lang="nb-NO" sz="2800" dirty="0">
              <a:latin typeface="Roboto Condensed" panose="020B0604020202020204" pitchFamily="2" charset="0"/>
              <a:ea typeface="+mn-ea"/>
              <a:cs typeface="+mn-cs"/>
            </a:endParaRPr>
          </a:p>
        </p:txBody>
      </p:sp>
      <p:sp>
        <p:nvSpPr>
          <p:cNvPr id="3" name="Plassholder for innhold 2">
            <a:extLst>
              <a:ext uri="{FF2B5EF4-FFF2-40B4-BE49-F238E27FC236}">
                <a16:creationId xmlns:a16="http://schemas.microsoft.com/office/drawing/2014/main" id="{A05C12F7-1A56-4665-9E37-B036C5CD8A55}"/>
              </a:ext>
            </a:extLst>
          </p:cNvPr>
          <p:cNvSpPr>
            <a:spLocks noGrp="1"/>
          </p:cNvSpPr>
          <p:nvPr>
            <p:ph idx="1"/>
          </p:nvPr>
        </p:nvSpPr>
        <p:spPr>
          <a:xfrm>
            <a:off x="838200" y="2152353"/>
            <a:ext cx="10515600" cy="4024610"/>
          </a:xfrm>
        </p:spPr>
        <p:txBody>
          <a:bodyPr>
            <a:normAutofit/>
          </a:bodyPr>
          <a:lstStyle/>
          <a:p>
            <a:pPr marL="0" indent="0" algn="l">
              <a:buNone/>
            </a:pPr>
            <a:br>
              <a:rPr lang="nb-NO" sz="2000" b="0" i="0" dirty="0">
                <a:solidFill>
                  <a:srgbClr val="525252"/>
                </a:solidFill>
                <a:effectLst/>
                <a:latin typeface="Roboto Condensed" panose="020B0604020202020204" pitchFamily="2" charset="0"/>
              </a:rPr>
            </a:br>
            <a:r>
              <a:rPr lang="nb-NO" sz="2000" b="0" i="0" dirty="0">
                <a:solidFill>
                  <a:srgbClr val="525252"/>
                </a:solidFill>
                <a:effectLst/>
                <a:latin typeface="Roboto Condensed" panose="020B0604020202020204" pitchFamily="2" charset="0"/>
              </a:rPr>
              <a:t>De er mer opptatt av å vite </a:t>
            </a:r>
            <a:r>
              <a:rPr lang="nb-NO" sz="2000" b="0" i="0" dirty="0">
                <a:solidFill>
                  <a:srgbClr val="C00000"/>
                </a:solidFill>
                <a:effectLst/>
                <a:latin typeface="Roboto Condensed" panose="020B0604020202020204" pitchFamily="2" charset="0"/>
              </a:rPr>
              <a:t>hvorfor</a:t>
            </a:r>
            <a:r>
              <a:rPr lang="nb-NO" sz="2000" b="0" i="0" dirty="0">
                <a:solidFill>
                  <a:srgbClr val="525252"/>
                </a:solidFill>
                <a:effectLst/>
                <a:latin typeface="Roboto Condensed" panose="020B0604020202020204" pitchFamily="2" charset="0"/>
              </a:rPr>
              <a:t> de gjør jobben og at den har en betydning                                         fremfor at det skal være gøy på jobb. </a:t>
            </a:r>
          </a:p>
          <a:p>
            <a:pPr marL="0" indent="0" algn="l">
              <a:buNone/>
            </a:pPr>
            <a:endParaRPr lang="nb-NO" sz="2000" b="0" i="0" dirty="0">
              <a:solidFill>
                <a:srgbClr val="525252"/>
              </a:solidFill>
              <a:effectLst/>
              <a:latin typeface="Roboto Condensed" panose="020B0604020202020204" pitchFamily="2" charset="0"/>
            </a:endParaRPr>
          </a:p>
          <a:p>
            <a:pPr marL="0" indent="0" algn="l">
              <a:buNone/>
            </a:pPr>
            <a:r>
              <a:rPr lang="nb-NO" sz="2000" b="0" i="0" dirty="0">
                <a:solidFill>
                  <a:schemeClr val="accent1"/>
                </a:solidFill>
                <a:effectLst/>
                <a:latin typeface="Roboto Condensed" panose="020B0604020202020204" pitchFamily="2" charset="0"/>
              </a:rPr>
              <a:t>Lederens oppgave blir å </a:t>
            </a:r>
            <a:r>
              <a:rPr lang="nb-NO" sz="2000" b="0" i="0" dirty="0">
                <a:solidFill>
                  <a:srgbClr val="C00000"/>
                </a:solidFill>
                <a:effectLst/>
                <a:latin typeface="Roboto Condensed" panose="020B0604020202020204" pitchFamily="2" charset="0"/>
              </a:rPr>
              <a:t>vise hvor viktig</a:t>
            </a:r>
          </a:p>
          <a:p>
            <a:pPr marL="0" indent="0" algn="l">
              <a:buNone/>
            </a:pPr>
            <a:r>
              <a:rPr lang="nb-NO" sz="2000" b="0" i="0" dirty="0">
                <a:solidFill>
                  <a:srgbClr val="C00000"/>
                </a:solidFill>
                <a:effectLst/>
                <a:latin typeface="Roboto Condensed" panose="020B0604020202020204" pitchFamily="2" charset="0"/>
              </a:rPr>
              <a:t>jobben er.  </a:t>
            </a:r>
            <a:r>
              <a:rPr lang="nb-NO" sz="2000" b="0" i="0" dirty="0">
                <a:solidFill>
                  <a:schemeClr val="accent1"/>
                </a:solidFill>
                <a:effectLst/>
                <a:latin typeface="Roboto Condensed" panose="020B0604020202020204" pitchFamily="2" charset="0"/>
              </a:rPr>
              <a:t>Hvorfor gjør vi dette? «Care WHY»</a:t>
            </a:r>
            <a:br>
              <a:rPr lang="nb-NO" sz="2000" b="0" i="0" dirty="0">
                <a:solidFill>
                  <a:schemeClr val="accent1"/>
                </a:solidFill>
                <a:effectLst/>
                <a:latin typeface="Roboto Condensed" panose="020B0604020202020204" pitchFamily="2" charset="0"/>
              </a:rPr>
            </a:br>
            <a:endParaRPr lang="nb-NO" sz="2000" dirty="0">
              <a:solidFill>
                <a:schemeClr val="accent1"/>
              </a:solidFill>
            </a:endParaRPr>
          </a:p>
        </p:txBody>
      </p:sp>
      <p:pic>
        <p:nvPicPr>
          <p:cNvPr id="4" name="Bilde 3">
            <a:extLst>
              <a:ext uri="{FF2B5EF4-FFF2-40B4-BE49-F238E27FC236}">
                <a16:creationId xmlns:a16="http://schemas.microsoft.com/office/drawing/2014/main" id="{E3EBAD94-0E98-49D9-A09B-E463A57E3607}"/>
              </a:ext>
            </a:extLst>
          </p:cNvPr>
          <p:cNvPicPr>
            <a:picLocks noChangeAspect="1"/>
          </p:cNvPicPr>
          <p:nvPr/>
        </p:nvPicPr>
        <p:blipFill>
          <a:blip r:embed="rId2"/>
          <a:stretch>
            <a:fillRect/>
          </a:stretch>
        </p:blipFill>
        <p:spPr>
          <a:xfrm>
            <a:off x="6728240" y="3128521"/>
            <a:ext cx="4511971" cy="3230034"/>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id="{BA9F4AD8-85F5-D992-9D04-4797CA17A0AE}"/>
              </a:ext>
            </a:extLst>
          </p:cNvPr>
          <p:cNvSpPr txBox="1"/>
          <p:nvPr/>
        </p:nvSpPr>
        <p:spPr>
          <a:xfrm>
            <a:off x="-202019" y="-96540"/>
            <a:ext cx="11908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C00000"/>
                </a:solidFill>
                <a:effectLst/>
                <a:uLnTx/>
                <a:uFillTx/>
                <a:latin typeface="Calibri" panose="020F0502020204030204"/>
                <a:ea typeface="+mn-ea"/>
                <a:cs typeface="+mn-cs"/>
              </a:rPr>
              <a:t>Z</a:t>
            </a:r>
          </a:p>
        </p:txBody>
      </p:sp>
    </p:spTree>
    <p:extLst>
      <p:ext uri="{BB962C8B-B14F-4D97-AF65-F5344CB8AC3E}">
        <p14:creationId xmlns:p14="http://schemas.microsoft.com/office/powerpoint/2010/main" val="29849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32FF6FB-2CFE-0C7E-396F-D98BB91FA9A9}"/>
              </a:ext>
            </a:extLst>
          </p:cNvPr>
          <p:cNvSpPr>
            <a:spLocks noGrp="1"/>
          </p:cNvSpPr>
          <p:nvPr>
            <p:ph idx="1"/>
          </p:nvPr>
        </p:nvSpPr>
        <p:spPr>
          <a:xfrm>
            <a:off x="838200" y="690465"/>
            <a:ext cx="10515600" cy="5943600"/>
          </a:xfrm>
        </p:spPr>
        <p:txBody>
          <a:bodyPr>
            <a:normAutofit lnSpcReduction="10000"/>
          </a:bodyPr>
          <a:lstStyle/>
          <a:p>
            <a:pPr marL="0" indent="0" algn="ctr">
              <a:buNone/>
            </a:pPr>
            <a:r>
              <a:rPr lang="nb-NO" b="1" dirty="0">
                <a:solidFill>
                  <a:srgbClr val="C00000"/>
                </a:solidFill>
                <a:latin typeface="Roboto Condensed" panose="020B0604020202020204" pitchFamily="2" charset="0"/>
              </a:rPr>
              <a:t>2. </a:t>
            </a:r>
            <a:br>
              <a:rPr lang="nb-NO" b="1" dirty="0">
                <a:solidFill>
                  <a:srgbClr val="525252"/>
                </a:solidFill>
                <a:latin typeface="Roboto Condensed" panose="020B0604020202020204" pitchFamily="2" charset="0"/>
              </a:rPr>
            </a:br>
            <a:r>
              <a:rPr lang="nb-NO" b="1" dirty="0">
                <a:solidFill>
                  <a:srgbClr val="525252"/>
                </a:solidFill>
                <a:latin typeface="Roboto Condensed" panose="020B0604020202020204" pitchFamily="2" charset="0"/>
              </a:rPr>
              <a:t>De ønsker ikke en sjef, de ønsker en </a:t>
            </a:r>
            <a:r>
              <a:rPr lang="nb-NO" b="1" dirty="0" err="1">
                <a:solidFill>
                  <a:srgbClr val="525252"/>
                </a:solidFill>
                <a:latin typeface="Roboto Condensed" panose="020B0604020202020204" pitchFamily="2" charset="0"/>
              </a:rPr>
              <a:t>coach</a:t>
            </a:r>
            <a:endParaRPr lang="nb-NO" b="1" dirty="0">
              <a:solidFill>
                <a:srgbClr val="525252"/>
              </a:solidFill>
              <a:latin typeface="Roboto Condensed" panose="020B0604020202020204" pitchFamily="2" charset="0"/>
            </a:endParaRPr>
          </a:p>
          <a:p>
            <a:pPr marL="0" indent="0" algn="ctr">
              <a:buNone/>
            </a:pPr>
            <a:endParaRPr lang="nb-NO" sz="2200" b="1" dirty="0">
              <a:solidFill>
                <a:srgbClr val="C00000"/>
              </a:solidFill>
              <a:latin typeface="Roboto Condensed" panose="020B0604020202020204" pitchFamily="2" charset="0"/>
            </a:endParaRPr>
          </a:p>
          <a:p>
            <a:pPr marL="0" indent="0" algn="ctr">
              <a:buNone/>
            </a:pPr>
            <a:r>
              <a:rPr lang="nb-NO" b="1" dirty="0">
                <a:solidFill>
                  <a:srgbClr val="C00000"/>
                </a:solidFill>
                <a:latin typeface="Roboto Condensed" panose="020B0604020202020204" pitchFamily="2" charset="0"/>
              </a:rPr>
              <a:t>3. </a:t>
            </a:r>
            <a:br>
              <a:rPr lang="nb-NO" b="1" dirty="0">
                <a:solidFill>
                  <a:srgbClr val="525252"/>
                </a:solidFill>
                <a:latin typeface="Roboto Condensed" panose="020B0604020202020204" pitchFamily="2" charset="0"/>
              </a:rPr>
            </a:br>
            <a:r>
              <a:rPr lang="nb-NO" b="1" dirty="0">
                <a:solidFill>
                  <a:srgbClr val="525252"/>
                </a:solidFill>
                <a:latin typeface="Roboto Condensed" panose="020B0604020202020204" pitchFamily="2" charset="0"/>
              </a:rPr>
              <a:t>Tilgjengelige ledere</a:t>
            </a:r>
          </a:p>
          <a:p>
            <a:pPr marL="0" indent="0" algn="ctr">
              <a:buNone/>
            </a:pPr>
            <a:endParaRPr lang="nb-NO" sz="2000" b="1" dirty="0">
              <a:solidFill>
                <a:srgbClr val="C00000"/>
              </a:solidFill>
              <a:latin typeface="Roboto Condensed" panose="020B0604020202020204" pitchFamily="2" charset="0"/>
            </a:endParaRPr>
          </a:p>
          <a:p>
            <a:pPr marL="0" indent="0" algn="ctr">
              <a:buNone/>
            </a:pPr>
            <a:r>
              <a:rPr lang="nb-NO" b="1" dirty="0">
                <a:solidFill>
                  <a:srgbClr val="C00000"/>
                </a:solidFill>
                <a:latin typeface="Roboto Condensed" panose="020B0604020202020204" pitchFamily="2" charset="0"/>
              </a:rPr>
              <a:t>4.</a:t>
            </a:r>
            <a:br>
              <a:rPr lang="nb-NO" b="1" dirty="0">
                <a:solidFill>
                  <a:srgbClr val="525252"/>
                </a:solidFill>
                <a:latin typeface="Roboto Condensed" panose="020B0604020202020204" pitchFamily="2" charset="0"/>
              </a:rPr>
            </a:br>
            <a:r>
              <a:rPr lang="nb-NO" b="1" dirty="0">
                <a:solidFill>
                  <a:srgbClr val="525252"/>
                </a:solidFill>
                <a:latin typeface="Roboto Condensed" panose="020B0604020202020204" pitchFamily="2" charset="0"/>
              </a:rPr>
              <a:t>Ikke </a:t>
            </a:r>
            <a:r>
              <a:rPr lang="nb-NO" b="1" dirty="0" err="1">
                <a:solidFill>
                  <a:srgbClr val="525252"/>
                </a:solidFill>
                <a:latin typeface="Roboto Condensed" panose="020B0604020202020204" pitchFamily="2" charset="0"/>
              </a:rPr>
              <a:t>micro</a:t>
            </a:r>
            <a:r>
              <a:rPr lang="nb-NO" b="1" dirty="0">
                <a:solidFill>
                  <a:srgbClr val="525252"/>
                </a:solidFill>
                <a:latin typeface="Roboto Condensed" panose="020B0604020202020204" pitchFamily="2" charset="0"/>
              </a:rPr>
              <a:t> management</a:t>
            </a:r>
          </a:p>
          <a:p>
            <a:pPr marL="0" indent="0" algn="ctr">
              <a:buNone/>
            </a:pPr>
            <a:endParaRPr lang="nb-NO" sz="2000" b="1" dirty="0">
              <a:solidFill>
                <a:srgbClr val="C00000"/>
              </a:solidFill>
              <a:latin typeface="Roboto Condensed" panose="020B0604020202020204" pitchFamily="2" charset="0"/>
            </a:endParaRPr>
          </a:p>
          <a:p>
            <a:pPr marL="0" indent="0" algn="ctr">
              <a:buNone/>
            </a:pPr>
            <a:r>
              <a:rPr lang="nb-NO" b="1" dirty="0">
                <a:solidFill>
                  <a:srgbClr val="C00000"/>
                </a:solidFill>
                <a:latin typeface="Roboto Condensed" panose="020B0604020202020204" pitchFamily="2" charset="0"/>
              </a:rPr>
              <a:t>5.</a:t>
            </a:r>
            <a:br>
              <a:rPr lang="nb-NO" b="1" dirty="0">
                <a:solidFill>
                  <a:srgbClr val="525252"/>
                </a:solidFill>
                <a:latin typeface="Roboto Condensed" panose="020B0604020202020204" pitchFamily="2" charset="0"/>
              </a:rPr>
            </a:br>
            <a:r>
              <a:rPr lang="nb-NO" b="1" dirty="0">
                <a:solidFill>
                  <a:srgbClr val="525252"/>
                </a:solidFill>
                <a:latin typeface="Roboto Condensed" panose="020B0604020202020204" pitchFamily="2" charset="0"/>
              </a:rPr>
              <a:t>IRL</a:t>
            </a:r>
          </a:p>
          <a:p>
            <a:pPr marL="0" indent="0" algn="ctr">
              <a:buNone/>
            </a:pPr>
            <a:endParaRPr lang="nb-NO" sz="2000" b="1" dirty="0">
              <a:solidFill>
                <a:srgbClr val="C00000"/>
              </a:solidFill>
              <a:latin typeface="Roboto Condensed" panose="020B0604020202020204" pitchFamily="2" charset="0"/>
            </a:endParaRPr>
          </a:p>
          <a:p>
            <a:pPr marL="0" indent="0" algn="ctr">
              <a:buNone/>
            </a:pPr>
            <a:r>
              <a:rPr lang="nb-NO" b="1" dirty="0">
                <a:solidFill>
                  <a:srgbClr val="C00000"/>
                </a:solidFill>
                <a:latin typeface="Roboto Condensed" panose="020B0604020202020204" pitchFamily="2" charset="0"/>
              </a:rPr>
              <a:t>6.</a:t>
            </a:r>
            <a:br>
              <a:rPr lang="nb-NO" b="1" dirty="0">
                <a:solidFill>
                  <a:srgbClr val="525252"/>
                </a:solidFill>
                <a:latin typeface="Roboto Condensed" panose="020B0604020202020204" pitchFamily="2" charset="0"/>
              </a:rPr>
            </a:br>
            <a:r>
              <a:rPr lang="nb-NO" b="1" dirty="0">
                <a:solidFill>
                  <a:srgbClr val="525252"/>
                </a:solidFill>
                <a:latin typeface="Roboto Condensed" panose="020B0604020202020204" pitchFamily="2" charset="0"/>
              </a:rPr>
              <a:t>Forfremmelser </a:t>
            </a:r>
            <a:endParaRPr lang="nb-NO" dirty="0"/>
          </a:p>
        </p:txBody>
      </p:sp>
      <p:sp>
        <p:nvSpPr>
          <p:cNvPr id="4" name="TekstSylinder 3">
            <a:extLst>
              <a:ext uri="{FF2B5EF4-FFF2-40B4-BE49-F238E27FC236}">
                <a16:creationId xmlns:a16="http://schemas.microsoft.com/office/drawing/2014/main" id="{803FD18E-E835-EC4D-8D7B-FBA9005AC1AC}"/>
              </a:ext>
            </a:extLst>
          </p:cNvPr>
          <p:cNvSpPr txBox="1"/>
          <p:nvPr/>
        </p:nvSpPr>
        <p:spPr>
          <a:xfrm>
            <a:off x="-202019" y="-96540"/>
            <a:ext cx="11908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C00000"/>
                </a:solidFill>
                <a:effectLst/>
                <a:uLnTx/>
                <a:uFillTx/>
                <a:latin typeface="Calibri" panose="020F0502020204030204"/>
                <a:ea typeface="+mn-ea"/>
                <a:cs typeface="+mn-cs"/>
              </a:rPr>
              <a:t>Z</a:t>
            </a:r>
          </a:p>
        </p:txBody>
      </p:sp>
    </p:spTree>
    <p:extLst>
      <p:ext uri="{BB962C8B-B14F-4D97-AF65-F5344CB8AC3E}">
        <p14:creationId xmlns:p14="http://schemas.microsoft.com/office/powerpoint/2010/main" val="27020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AADA6-DEFF-43C4-A42C-F35415ACC95D}"/>
              </a:ext>
            </a:extLst>
          </p:cNvPr>
          <p:cNvSpPr>
            <a:spLocks noGrp="1"/>
          </p:cNvSpPr>
          <p:nvPr>
            <p:ph type="title"/>
          </p:nvPr>
        </p:nvSpPr>
        <p:spPr/>
        <p:txBody>
          <a:bodyPr>
            <a:normAutofit/>
          </a:bodyPr>
          <a:lstStyle/>
          <a:p>
            <a:pPr algn="ctr"/>
            <a:r>
              <a:rPr lang="nb-NO" sz="2800" b="1" dirty="0">
                <a:solidFill>
                  <a:srgbClr val="C00000"/>
                </a:solidFill>
                <a:latin typeface="Roboto Condensed" panose="020B0604020202020204" pitchFamily="2" charset="0"/>
              </a:rPr>
              <a:t>7.</a:t>
            </a:r>
            <a:br>
              <a:rPr lang="nb-NO" sz="2800" b="1" i="0" dirty="0">
                <a:solidFill>
                  <a:srgbClr val="525252"/>
                </a:solidFill>
                <a:effectLst/>
                <a:latin typeface="Roboto Condensed" panose="020B0604020202020204" pitchFamily="2" charset="0"/>
              </a:rPr>
            </a:br>
            <a:r>
              <a:rPr lang="nb-NO" sz="2800" b="1" i="0" dirty="0">
                <a:solidFill>
                  <a:srgbClr val="525252"/>
                </a:solidFill>
                <a:effectLst/>
                <a:latin typeface="Roboto Condensed" panose="020B0604020202020204" pitchFamily="2" charset="0"/>
              </a:rPr>
              <a:t>De ønsker mye mer kontinuerlig feedback</a:t>
            </a:r>
            <a:endParaRPr lang="nb-NO" sz="2800" dirty="0">
              <a:solidFill>
                <a:srgbClr val="525252"/>
              </a:solidFill>
              <a:latin typeface="Roboto Condensed" panose="020B0604020202020204" pitchFamily="2" charset="0"/>
              <a:ea typeface="+mn-ea"/>
              <a:cs typeface="+mn-cs"/>
            </a:endParaRPr>
          </a:p>
        </p:txBody>
      </p:sp>
      <p:sp>
        <p:nvSpPr>
          <p:cNvPr id="3" name="Plassholder for innhold 2">
            <a:extLst>
              <a:ext uri="{FF2B5EF4-FFF2-40B4-BE49-F238E27FC236}">
                <a16:creationId xmlns:a16="http://schemas.microsoft.com/office/drawing/2014/main" id="{A05C12F7-1A56-4665-9E37-B036C5CD8A55}"/>
              </a:ext>
            </a:extLst>
          </p:cNvPr>
          <p:cNvSpPr>
            <a:spLocks noGrp="1"/>
          </p:cNvSpPr>
          <p:nvPr>
            <p:ph idx="1"/>
          </p:nvPr>
        </p:nvSpPr>
        <p:spPr/>
        <p:txBody>
          <a:bodyPr>
            <a:normAutofit/>
          </a:bodyPr>
          <a:lstStyle/>
          <a:p>
            <a:pPr marL="0" indent="0" algn="ctr">
              <a:buNone/>
            </a:pPr>
            <a:br>
              <a:rPr lang="nb-NO" b="0" i="0" dirty="0">
                <a:solidFill>
                  <a:srgbClr val="525252"/>
                </a:solidFill>
                <a:effectLst/>
                <a:latin typeface="Roboto Condensed" panose="020B0604020202020204" pitchFamily="2" charset="0"/>
              </a:rPr>
            </a:br>
            <a:r>
              <a:rPr lang="nb-NO" sz="2000" dirty="0">
                <a:solidFill>
                  <a:srgbClr val="525252"/>
                </a:solidFill>
                <a:latin typeface="Roboto Condensed" panose="020B0604020202020204" pitchFamily="2" charset="0"/>
              </a:rPr>
              <a:t>Ø</a:t>
            </a:r>
            <a:r>
              <a:rPr lang="nb-NO" sz="2000" b="0" i="0" dirty="0">
                <a:solidFill>
                  <a:srgbClr val="525252"/>
                </a:solidFill>
                <a:effectLst/>
                <a:latin typeface="Roboto Condensed" panose="020B0604020202020204" pitchFamily="2" charset="0"/>
              </a:rPr>
              <a:t>nsker å </a:t>
            </a:r>
            <a:r>
              <a:rPr lang="nb-NO" sz="2000" b="0" i="0" dirty="0">
                <a:solidFill>
                  <a:srgbClr val="C00000"/>
                </a:solidFill>
                <a:effectLst/>
                <a:latin typeface="Roboto Condensed" panose="020B0604020202020204" pitchFamily="2" charset="0"/>
              </a:rPr>
              <a:t>bli sett og hørt</a:t>
            </a:r>
            <a:r>
              <a:rPr lang="nb-NO" sz="2000" b="0" i="0" dirty="0">
                <a:solidFill>
                  <a:srgbClr val="525252"/>
                </a:solidFill>
                <a:effectLst/>
                <a:latin typeface="Roboto Condensed" panose="020B0604020202020204" pitchFamily="2" charset="0"/>
              </a:rPr>
              <a:t>. Og ikke bare ønsker de det,</a:t>
            </a:r>
            <a:r>
              <a:rPr lang="nb-NO" sz="2000" b="0" i="0" dirty="0">
                <a:solidFill>
                  <a:schemeClr val="accent1"/>
                </a:solidFill>
                <a:effectLst/>
                <a:latin typeface="Roboto Condensed" panose="020B0604020202020204" pitchFamily="2" charset="0"/>
              </a:rPr>
              <a:t> de krever det! </a:t>
            </a:r>
          </a:p>
          <a:p>
            <a:pPr marL="0" indent="0" algn="ctr">
              <a:buNone/>
            </a:pPr>
            <a:r>
              <a:rPr lang="nb-NO" sz="2000" b="0" i="0" dirty="0">
                <a:solidFill>
                  <a:srgbClr val="525252"/>
                </a:solidFill>
                <a:effectLst/>
                <a:latin typeface="Roboto Condensed" panose="020B0604020202020204" pitchFamily="2" charset="0"/>
              </a:rPr>
              <a:t>Det er ikke godt nok med den årlige eller halvårlige medarbeidersamtalen. En må ta en «fot i bakken» jevnlig og sjekke om en går i riktig retning. </a:t>
            </a:r>
          </a:p>
          <a:p>
            <a:pPr marL="0" indent="0" algn="ctr">
              <a:buNone/>
            </a:pPr>
            <a:endParaRPr lang="nb-NO" sz="2000" b="0" i="0" dirty="0">
              <a:solidFill>
                <a:schemeClr val="accent1"/>
              </a:solidFill>
              <a:effectLst/>
              <a:latin typeface="Roboto Condensed" panose="020B0604020202020204" pitchFamily="2" charset="0"/>
            </a:endParaRPr>
          </a:p>
          <a:p>
            <a:pPr marL="0" indent="0" algn="ctr">
              <a:buNone/>
            </a:pPr>
            <a:r>
              <a:rPr lang="nb-NO" sz="2000" b="0" i="0" dirty="0">
                <a:solidFill>
                  <a:schemeClr val="accent1"/>
                </a:solidFill>
                <a:effectLst/>
                <a:latin typeface="Roboto Condensed" panose="020B0604020202020204" pitchFamily="2" charset="0"/>
              </a:rPr>
              <a:t>Mye tyder på </a:t>
            </a:r>
            <a:r>
              <a:rPr lang="nb-NO" sz="2000" b="0" i="0" dirty="0">
                <a:solidFill>
                  <a:srgbClr val="C00000"/>
                </a:solidFill>
                <a:effectLst/>
                <a:latin typeface="Roboto Condensed" panose="020B0604020202020204" pitchFamily="2" charset="0"/>
              </a:rPr>
              <a:t>at de ny arbeiderene ikke har behov </a:t>
            </a:r>
            <a:r>
              <a:rPr lang="nb-NO" sz="2000" b="1" i="0" dirty="0">
                <a:solidFill>
                  <a:srgbClr val="C00000"/>
                </a:solidFill>
                <a:effectLst/>
                <a:latin typeface="Roboto Condensed" panose="020B0604020202020204" pitchFamily="2" charset="0"/>
              </a:rPr>
              <a:t>for trofeer</a:t>
            </a:r>
            <a:r>
              <a:rPr lang="nb-NO" sz="2000" b="0" i="0" dirty="0">
                <a:solidFill>
                  <a:srgbClr val="C00000"/>
                </a:solidFill>
                <a:effectLst/>
                <a:latin typeface="Roboto Condensed" panose="020B0604020202020204" pitchFamily="2" charset="0"/>
              </a:rPr>
              <a:t>, de trenger kjærlighet og omsorg.</a:t>
            </a:r>
            <a:br>
              <a:rPr lang="nb-NO" sz="2000" b="0" i="0" dirty="0">
                <a:solidFill>
                  <a:srgbClr val="525252"/>
                </a:solidFill>
                <a:effectLst/>
                <a:latin typeface="Roboto Condensed" panose="020B0604020202020204" pitchFamily="2" charset="0"/>
              </a:rPr>
            </a:br>
            <a:br>
              <a:rPr lang="nb-NO" sz="2000" b="0" i="0" dirty="0">
                <a:solidFill>
                  <a:srgbClr val="525252"/>
                </a:solidFill>
                <a:effectLst/>
                <a:latin typeface="Roboto Condensed" panose="020B0604020202020204" pitchFamily="2" charset="0"/>
              </a:rPr>
            </a:br>
            <a:endParaRPr lang="nb-NO" sz="2000" dirty="0"/>
          </a:p>
        </p:txBody>
      </p:sp>
      <p:pic>
        <p:nvPicPr>
          <p:cNvPr id="4" name="Bilde 3">
            <a:extLst>
              <a:ext uri="{FF2B5EF4-FFF2-40B4-BE49-F238E27FC236}">
                <a16:creationId xmlns:a16="http://schemas.microsoft.com/office/drawing/2014/main" id="{B9B546E8-4859-4249-A445-E9C640CC4CF6}"/>
              </a:ext>
            </a:extLst>
          </p:cNvPr>
          <p:cNvPicPr>
            <a:picLocks noChangeAspect="1"/>
          </p:cNvPicPr>
          <p:nvPr/>
        </p:nvPicPr>
        <p:blipFill>
          <a:blip r:embed="rId2"/>
          <a:stretch>
            <a:fillRect/>
          </a:stretch>
        </p:blipFill>
        <p:spPr>
          <a:xfrm>
            <a:off x="4282750" y="4256430"/>
            <a:ext cx="3158635" cy="2365927"/>
          </a:xfrm>
          <a:prstGeom prst="rect">
            <a:avLst/>
          </a:prstGeom>
        </p:spPr>
      </p:pic>
      <p:sp>
        <p:nvSpPr>
          <p:cNvPr id="5" name="TekstSylinder 4">
            <a:extLst>
              <a:ext uri="{FF2B5EF4-FFF2-40B4-BE49-F238E27FC236}">
                <a16:creationId xmlns:a16="http://schemas.microsoft.com/office/drawing/2014/main" id="{C01C2B23-3971-1316-EBCB-D3EA96E07A67}"/>
              </a:ext>
            </a:extLst>
          </p:cNvPr>
          <p:cNvSpPr txBox="1"/>
          <p:nvPr/>
        </p:nvSpPr>
        <p:spPr>
          <a:xfrm>
            <a:off x="-202019" y="-96540"/>
            <a:ext cx="11908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C00000"/>
                </a:solidFill>
                <a:effectLst/>
                <a:uLnTx/>
                <a:uFillTx/>
                <a:latin typeface="Calibri" panose="020F0502020204030204"/>
                <a:ea typeface="+mn-ea"/>
                <a:cs typeface="+mn-cs"/>
              </a:rPr>
              <a:t>Z</a:t>
            </a:r>
          </a:p>
        </p:txBody>
      </p:sp>
    </p:spTree>
    <p:extLst>
      <p:ext uri="{BB962C8B-B14F-4D97-AF65-F5344CB8AC3E}">
        <p14:creationId xmlns:p14="http://schemas.microsoft.com/office/powerpoint/2010/main" val="28998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4570A5-D1BE-41E0-A239-9718DE05806E}"/>
              </a:ext>
            </a:extLst>
          </p:cNvPr>
          <p:cNvSpPr>
            <a:spLocks noGrp="1"/>
          </p:cNvSpPr>
          <p:nvPr>
            <p:ph type="title"/>
          </p:nvPr>
        </p:nvSpPr>
        <p:spPr/>
        <p:txBody>
          <a:bodyPr>
            <a:normAutofit/>
          </a:bodyPr>
          <a:lstStyle/>
          <a:p>
            <a:r>
              <a:rPr lang="nb-NO" sz="3600" dirty="0">
                <a:solidFill>
                  <a:srgbClr val="525252"/>
                </a:solidFill>
                <a:latin typeface="Roboto Condensed" panose="020B0604020202020204" pitchFamily="2" charset="0"/>
                <a:ea typeface="+mn-ea"/>
                <a:cs typeface="+mn-cs"/>
              </a:rPr>
              <a:t>Hvordan lykkes som leder:  </a:t>
            </a:r>
          </a:p>
        </p:txBody>
      </p:sp>
      <p:sp>
        <p:nvSpPr>
          <p:cNvPr id="3" name="Plassholder for innhold 2">
            <a:extLst>
              <a:ext uri="{FF2B5EF4-FFF2-40B4-BE49-F238E27FC236}">
                <a16:creationId xmlns:a16="http://schemas.microsoft.com/office/drawing/2014/main" id="{1992E26E-EC5B-4A62-A9CA-113CEA8BE946}"/>
              </a:ext>
            </a:extLst>
          </p:cNvPr>
          <p:cNvSpPr>
            <a:spLocks noGrp="1"/>
          </p:cNvSpPr>
          <p:nvPr>
            <p:ph idx="1"/>
          </p:nvPr>
        </p:nvSpPr>
        <p:spPr/>
        <p:txBody>
          <a:bodyPr>
            <a:normAutofit lnSpcReduction="10000"/>
          </a:bodyPr>
          <a:lstStyle/>
          <a:p>
            <a:pPr marL="0" indent="0">
              <a:lnSpc>
                <a:spcPct val="100000"/>
              </a:lnSpc>
              <a:spcBef>
                <a:spcPts val="0"/>
              </a:spcBef>
              <a:buNone/>
              <a:defRPr/>
            </a:pPr>
            <a:r>
              <a:rPr lang="nb-NO" sz="2400" b="1" dirty="0">
                <a:solidFill>
                  <a:srgbClr val="C00000"/>
                </a:solidFill>
                <a:latin typeface="Roboto Condensed" panose="020B0604020202020204" pitchFamily="2" charset="0"/>
              </a:rPr>
              <a:t>Coachende lederstil:</a:t>
            </a:r>
          </a:p>
          <a:p>
            <a:pPr>
              <a:lnSpc>
                <a:spcPct val="100000"/>
              </a:lnSpc>
              <a:spcBef>
                <a:spcPts val="0"/>
              </a:spcBef>
              <a:defRPr/>
            </a:pPr>
            <a:r>
              <a:rPr lang="nb-NO" sz="2400" dirty="0">
                <a:solidFill>
                  <a:srgbClr val="525252"/>
                </a:solidFill>
                <a:latin typeface="Roboto Condensed" panose="020B0604020202020204" pitchFamily="2" charset="0"/>
              </a:rPr>
              <a:t>Serviceledelse </a:t>
            </a:r>
          </a:p>
          <a:p>
            <a:pPr>
              <a:lnSpc>
                <a:spcPct val="100000"/>
              </a:lnSpc>
              <a:spcBef>
                <a:spcPts val="0"/>
              </a:spcBef>
              <a:defRPr/>
            </a:pPr>
            <a:r>
              <a:rPr lang="nb-NO" sz="2400" dirty="0">
                <a:solidFill>
                  <a:srgbClr val="525252"/>
                </a:solidFill>
                <a:latin typeface="Roboto Condensed" panose="020B0604020202020204" pitchFamily="2" charset="0"/>
              </a:rPr>
              <a:t>Tilretteleggende ledelse - Prestasjonsledelse</a:t>
            </a:r>
          </a:p>
          <a:p>
            <a:r>
              <a:rPr lang="nb-NO" sz="2400" dirty="0">
                <a:solidFill>
                  <a:srgbClr val="525252"/>
                </a:solidFill>
                <a:latin typeface="Roboto Condensed" panose="020B0604020202020204" pitchFamily="2" charset="0"/>
              </a:rPr>
              <a:t>Trening på </a:t>
            </a:r>
            <a:r>
              <a:rPr lang="nb-NO" sz="2400" dirty="0" err="1">
                <a:solidFill>
                  <a:srgbClr val="525252"/>
                </a:solidFill>
                <a:latin typeface="Roboto Condensed" panose="020B0604020202020204" pitchFamily="2" charset="0"/>
              </a:rPr>
              <a:t>coachende</a:t>
            </a:r>
            <a:r>
              <a:rPr lang="nb-NO" sz="2400" dirty="0">
                <a:solidFill>
                  <a:srgbClr val="525252"/>
                </a:solidFill>
                <a:latin typeface="Roboto Condensed" panose="020B0604020202020204" pitchFamily="2" charset="0"/>
              </a:rPr>
              <a:t> lederstil:</a:t>
            </a:r>
          </a:p>
          <a:p>
            <a:pPr lvl="1"/>
            <a:r>
              <a:rPr lang="nb-NO" altLang="nb-NO" sz="2000" dirty="0">
                <a:solidFill>
                  <a:srgbClr val="525252"/>
                </a:solidFill>
                <a:latin typeface="Roboto Condensed" panose="020B0604020202020204" pitchFamily="2" charset="0"/>
              </a:rPr>
              <a:t>En </a:t>
            </a:r>
            <a:r>
              <a:rPr lang="nb-NO" altLang="nb-NO" sz="2000" dirty="0" err="1">
                <a:solidFill>
                  <a:srgbClr val="525252"/>
                </a:solidFill>
                <a:latin typeface="Roboto Condensed" panose="020B0604020202020204" pitchFamily="2" charset="0"/>
              </a:rPr>
              <a:t>coach</a:t>
            </a:r>
            <a:r>
              <a:rPr lang="nb-NO" altLang="nb-NO" sz="2000" dirty="0">
                <a:solidFill>
                  <a:srgbClr val="525252"/>
                </a:solidFill>
                <a:latin typeface="Roboto Condensed" panose="020B0604020202020204" pitchFamily="2" charset="0"/>
              </a:rPr>
              <a:t> bruker spørsmål til å skape bevissthet hos mottaker</a:t>
            </a:r>
          </a:p>
          <a:p>
            <a:pPr lvl="1"/>
            <a:r>
              <a:rPr lang="nb-NO" altLang="nb-NO" sz="2000" dirty="0">
                <a:solidFill>
                  <a:srgbClr val="525252"/>
                </a:solidFill>
                <a:latin typeface="Roboto Condensed" panose="020B0604020202020204" pitchFamily="2" charset="0"/>
              </a:rPr>
              <a:t>Svaret på spørsmålet er til den som svarer</a:t>
            </a:r>
          </a:p>
          <a:p>
            <a:pPr>
              <a:lnSpc>
                <a:spcPct val="100000"/>
              </a:lnSpc>
              <a:spcBef>
                <a:spcPts val="0"/>
              </a:spcBef>
              <a:defRPr/>
            </a:pPr>
            <a:endParaRPr lang="nb-NO" sz="2400" dirty="0">
              <a:solidFill>
                <a:srgbClr val="525252"/>
              </a:solidFill>
              <a:latin typeface="Roboto Condensed" panose="020B0604020202020204" pitchFamily="2" charset="0"/>
            </a:endParaRPr>
          </a:p>
          <a:p>
            <a:pPr marL="0" indent="0">
              <a:lnSpc>
                <a:spcPct val="100000"/>
              </a:lnSpc>
              <a:spcBef>
                <a:spcPts val="0"/>
              </a:spcBef>
              <a:buNone/>
              <a:defRPr/>
            </a:pPr>
            <a:endParaRPr lang="nb-NO" sz="2400" dirty="0">
              <a:solidFill>
                <a:srgbClr val="525252"/>
              </a:solidFill>
              <a:latin typeface="Roboto Condensed" panose="020B0604020202020204" pitchFamily="2" charset="0"/>
            </a:endParaRPr>
          </a:p>
          <a:p>
            <a:pPr marL="0" indent="0">
              <a:lnSpc>
                <a:spcPct val="100000"/>
              </a:lnSpc>
              <a:spcBef>
                <a:spcPts val="0"/>
              </a:spcBef>
              <a:buNone/>
              <a:defRPr/>
            </a:pPr>
            <a:r>
              <a:rPr lang="nb-NO" sz="2400" b="1" dirty="0">
                <a:solidFill>
                  <a:srgbClr val="C00000"/>
                </a:solidFill>
                <a:latin typeface="Roboto Condensed" panose="020B0604020202020204" pitchFamily="2" charset="0"/>
              </a:rPr>
              <a:t>Lederstil med økt fokus på tilbakemelding: </a:t>
            </a:r>
          </a:p>
          <a:p>
            <a:pPr>
              <a:lnSpc>
                <a:spcPct val="100000"/>
              </a:lnSpc>
              <a:spcBef>
                <a:spcPts val="0"/>
              </a:spcBef>
              <a:defRPr/>
            </a:pPr>
            <a:r>
              <a:rPr lang="nb-NO" sz="2400" dirty="0">
                <a:solidFill>
                  <a:srgbClr val="525252"/>
                </a:solidFill>
                <a:latin typeface="Roboto Condensed" panose="020B0604020202020204" pitchFamily="2" charset="0"/>
              </a:rPr>
              <a:t>Født inn i en Likes kultur – hva betyr det for eldre sin lederstil? </a:t>
            </a:r>
          </a:p>
          <a:p>
            <a:pPr>
              <a:lnSpc>
                <a:spcPct val="100000"/>
              </a:lnSpc>
              <a:spcBef>
                <a:spcPts val="0"/>
              </a:spcBef>
              <a:defRPr/>
            </a:pPr>
            <a:r>
              <a:rPr lang="nb-NO" sz="2400" u="sng" dirty="0">
                <a:solidFill>
                  <a:srgbClr val="C00000"/>
                </a:solidFill>
                <a:latin typeface="Roboto Condensed" panose="020B0604020202020204" pitchFamily="2" charset="0"/>
              </a:rPr>
              <a:t>Ikke flinke til å ta kritikk </a:t>
            </a:r>
            <a:r>
              <a:rPr lang="nb-NO" sz="2400" dirty="0">
                <a:solidFill>
                  <a:srgbClr val="525252"/>
                </a:solidFill>
                <a:latin typeface="Roboto Condensed" panose="020B0604020202020204" pitchFamily="2" charset="0"/>
              </a:rPr>
              <a:t>– veldig vant til å få positiv feedback </a:t>
            </a:r>
          </a:p>
          <a:p>
            <a:pPr>
              <a:lnSpc>
                <a:spcPct val="100000"/>
              </a:lnSpc>
              <a:spcBef>
                <a:spcPts val="0"/>
              </a:spcBef>
              <a:defRPr/>
            </a:pPr>
            <a:r>
              <a:rPr lang="nb-NO" sz="2400" dirty="0">
                <a:solidFill>
                  <a:srgbClr val="525252"/>
                </a:solidFill>
                <a:latin typeface="Roboto Condensed" panose="020B0604020202020204" pitchFamily="2" charset="0"/>
              </a:rPr>
              <a:t>De må lære å ta imot negativ (konstruktiv) tilbakemelding!   </a:t>
            </a: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pPr>
              <a:lnSpc>
                <a:spcPct val="100000"/>
              </a:lnSpc>
              <a:spcBef>
                <a:spcPts val="0"/>
              </a:spcBef>
              <a:defRPr/>
            </a:pPr>
            <a:endParaRPr lang="nb-NO" sz="2400" dirty="0">
              <a:solidFill>
                <a:srgbClr val="525252"/>
              </a:solidFill>
              <a:latin typeface="Roboto Condensed" panose="020B0604020202020204" pitchFamily="2" charset="0"/>
            </a:endParaRPr>
          </a:p>
          <a:p>
            <a:endParaRPr lang="nb-NO" sz="1800" dirty="0"/>
          </a:p>
        </p:txBody>
      </p:sp>
      <p:pic>
        <p:nvPicPr>
          <p:cNvPr id="4" name="Bilde 3">
            <a:extLst>
              <a:ext uri="{FF2B5EF4-FFF2-40B4-BE49-F238E27FC236}">
                <a16:creationId xmlns:a16="http://schemas.microsoft.com/office/drawing/2014/main" id="{8FE165D3-0E38-472F-A0FA-1BDC4AD27FA0}"/>
              </a:ext>
            </a:extLst>
          </p:cNvPr>
          <p:cNvPicPr>
            <a:picLocks noChangeAspect="1"/>
          </p:cNvPicPr>
          <p:nvPr/>
        </p:nvPicPr>
        <p:blipFill>
          <a:blip r:embed="rId3"/>
          <a:stretch>
            <a:fillRect/>
          </a:stretch>
        </p:blipFill>
        <p:spPr>
          <a:xfrm>
            <a:off x="8037689" y="96560"/>
            <a:ext cx="3916227" cy="2937170"/>
          </a:xfrm>
          <a:prstGeom prst="rect">
            <a:avLst/>
          </a:prstGeom>
          <a:ln>
            <a:noFill/>
          </a:ln>
          <a:effectLst>
            <a:softEdge rad="112500"/>
          </a:effectLst>
        </p:spPr>
      </p:pic>
    </p:spTree>
    <p:extLst>
      <p:ext uri="{BB962C8B-B14F-4D97-AF65-F5344CB8AC3E}">
        <p14:creationId xmlns:p14="http://schemas.microsoft.com/office/powerpoint/2010/main" val="3609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E94D6F-DD44-4D9C-A56A-754BA8696877}"/>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id="{355869B0-5B62-4B56-A3F2-F85A6B9D5244}"/>
              </a:ext>
            </a:extLst>
          </p:cNvPr>
          <p:cNvPicPr>
            <a:picLocks noChangeAspect="1"/>
          </p:cNvPicPr>
          <p:nvPr/>
        </p:nvPicPr>
        <p:blipFill rotWithShape="1">
          <a:blip r:embed="rId3"/>
          <a:srcRect l="22857" t="22988" r="23839" b="19209"/>
          <a:stretch/>
        </p:blipFill>
        <p:spPr>
          <a:xfrm>
            <a:off x="1" y="-45720"/>
            <a:ext cx="12192000" cy="6903720"/>
          </a:xfrm>
          <a:prstGeom prst="rect">
            <a:avLst/>
          </a:prstGeom>
        </p:spPr>
      </p:pic>
      <p:sp>
        <p:nvSpPr>
          <p:cNvPr id="5" name="TekstSylinder 4">
            <a:extLst>
              <a:ext uri="{FF2B5EF4-FFF2-40B4-BE49-F238E27FC236}">
                <a16:creationId xmlns:a16="http://schemas.microsoft.com/office/drawing/2014/main" id="{744E7EEE-BA28-4557-A57F-140CFF919860}"/>
              </a:ext>
            </a:extLst>
          </p:cNvPr>
          <p:cNvSpPr txBox="1"/>
          <p:nvPr/>
        </p:nvSpPr>
        <p:spPr>
          <a:xfrm>
            <a:off x="203200" y="2177236"/>
            <a:ext cx="3225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g</a:t>
            </a:r>
            <a:r>
              <a:rPr kumimoji="0" lang="nb-NO" sz="4800" b="0" i="0" u="none" strike="noStrike" kern="1200" cap="none" spc="0" normalizeH="0" baseline="0" noProof="0" dirty="0" err="1">
                <a:ln>
                  <a:noFill/>
                </a:ln>
                <a:solidFill>
                  <a:prstClr val="black"/>
                </a:solidFill>
                <a:effectLst/>
                <a:uLnTx/>
                <a:uFillTx/>
                <a:latin typeface="Calibri" panose="020F0502020204030204"/>
                <a:ea typeface="+mn-ea"/>
                <a:cs typeface="+mn-cs"/>
              </a:rPr>
              <a:t>Y</a:t>
            </a:r>
            <a:endParaRPr kumimoji="0" lang="nb-NO"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Kan arbeidsmetoden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Kan </a:t>
            </a: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tech</a:t>
            </a: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kstSylinder 5">
            <a:extLst>
              <a:ext uri="{FF2B5EF4-FFF2-40B4-BE49-F238E27FC236}">
                <a16:creationId xmlns:a16="http://schemas.microsoft.com/office/drawing/2014/main" id="{D0872D9D-8DEC-4B69-BCB2-FB1FC7E721B4}"/>
              </a:ext>
            </a:extLst>
          </p:cNvPr>
          <p:cNvSpPr txBox="1"/>
          <p:nvPr/>
        </p:nvSpPr>
        <p:spPr>
          <a:xfrm>
            <a:off x="9347200" y="510858"/>
            <a:ext cx="3225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err="1">
                <a:ln>
                  <a:noFill/>
                </a:ln>
                <a:solidFill>
                  <a:prstClr val="black"/>
                </a:solidFill>
                <a:effectLst/>
                <a:uLnTx/>
                <a:uFillTx/>
                <a:latin typeface="Calibri" panose="020F0502020204030204"/>
                <a:ea typeface="+mn-ea"/>
                <a:cs typeface="+mn-cs"/>
              </a:rPr>
              <a:t>g</a:t>
            </a:r>
            <a:r>
              <a:rPr kumimoji="0" lang="nb-NO" sz="4800" b="0" i="0" u="none" strike="noStrike" kern="1200" cap="none" spc="0" normalizeH="0" baseline="0" noProof="0" dirty="0" err="1">
                <a:ln>
                  <a:noFill/>
                </a:ln>
                <a:solidFill>
                  <a:prstClr val="black"/>
                </a:solidFill>
                <a:effectLst/>
                <a:uLnTx/>
                <a:uFillTx/>
                <a:latin typeface="Calibri" panose="020F0502020204030204"/>
                <a:ea typeface="+mn-ea"/>
                <a:cs typeface="+mn-cs"/>
              </a:rPr>
              <a:t>X</a:t>
            </a:r>
            <a:r>
              <a:rPr kumimoji="0" lang="nb-NO" sz="4800" b="0" i="0" u="none" strike="noStrike" kern="1200" cap="none" spc="0" normalizeH="0" baseline="0" noProof="0" dirty="0">
                <a:ln>
                  <a:noFill/>
                </a:ln>
                <a:solidFill>
                  <a:prstClr val="black"/>
                </a:solidFill>
                <a:effectLst/>
                <a:uLnTx/>
                <a:uFillTx/>
                <a:latin typeface="Calibri" panose="020F0502020204030204"/>
                <a:ea typeface="+mn-ea"/>
                <a:cs typeface="+mn-cs"/>
              </a:rPr>
              <a:t> + Boom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Har kunnskapen</a:t>
            </a:r>
          </a:p>
        </p:txBody>
      </p:sp>
      <p:sp>
        <p:nvSpPr>
          <p:cNvPr id="3" name="TekstSylinder 2">
            <a:extLst>
              <a:ext uri="{FF2B5EF4-FFF2-40B4-BE49-F238E27FC236}">
                <a16:creationId xmlns:a16="http://schemas.microsoft.com/office/drawing/2014/main" id="{50378D97-8C1E-4C13-B7D3-3EF8711A4EB2}"/>
              </a:ext>
            </a:extLst>
          </p:cNvPr>
          <p:cNvSpPr txBox="1"/>
          <p:nvPr/>
        </p:nvSpPr>
        <p:spPr>
          <a:xfrm>
            <a:off x="6294474" y="5114260"/>
            <a:ext cx="2286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Ydmykhet</a:t>
            </a:r>
          </a:p>
        </p:txBody>
      </p:sp>
    </p:spTree>
    <p:extLst>
      <p:ext uri="{BB962C8B-B14F-4D97-AF65-F5344CB8AC3E}">
        <p14:creationId xmlns:p14="http://schemas.microsoft.com/office/powerpoint/2010/main" val="17725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A570BA7-39CA-DAE3-5A07-D0EF61ACC314}"/>
              </a:ext>
            </a:extLst>
          </p:cNvPr>
          <p:cNvPicPr>
            <a:picLocks noChangeAspect="1"/>
          </p:cNvPicPr>
          <p:nvPr/>
        </p:nvPicPr>
        <p:blipFill>
          <a:blip r:embed="rId2">
            <a:alphaModFix amt="8000"/>
          </a:blip>
          <a:stretch>
            <a:fillRect/>
          </a:stretch>
        </p:blipFill>
        <p:spPr>
          <a:xfrm>
            <a:off x="0" y="-1"/>
            <a:ext cx="12192000" cy="6906769"/>
          </a:xfrm>
          <a:prstGeom prst="rect">
            <a:avLst/>
          </a:prstGeom>
        </p:spPr>
      </p:pic>
      <p:sp>
        <p:nvSpPr>
          <p:cNvPr id="2" name="Tittel 1">
            <a:extLst>
              <a:ext uri="{FF2B5EF4-FFF2-40B4-BE49-F238E27FC236}">
                <a16:creationId xmlns:a16="http://schemas.microsoft.com/office/drawing/2014/main" id="{3A1A4278-0A7B-4D8F-96D1-D0B3593195C0}"/>
              </a:ext>
            </a:extLst>
          </p:cNvPr>
          <p:cNvSpPr>
            <a:spLocks noGrp="1"/>
          </p:cNvSpPr>
          <p:nvPr>
            <p:ph type="title"/>
          </p:nvPr>
        </p:nvSpPr>
        <p:spPr/>
        <p:txBody>
          <a:bodyPr>
            <a:normAutofit/>
          </a:bodyPr>
          <a:lstStyle/>
          <a:p>
            <a:r>
              <a:rPr lang="nb-NO" sz="4000" b="1" dirty="0"/>
              <a:t>Vi lykkes med samarbeid gjennom kommunikasjon</a:t>
            </a:r>
          </a:p>
        </p:txBody>
      </p:sp>
      <p:sp>
        <p:nvSpPr>
          <p:cNvPr id="3" name="Plassholder for innhold 2">
            <a:extLst>
              <a:ext uri="{FF2B5EF4-FFF2-40B4-BE49-F238E27FC236}">
                <a16:creationId xmlns:a16="http://schemas.microsoft.com/office/drawing/2014/main" id="{3B1A0380-6013-48C2-B731-AE10B9A2EB86}"/>
              </a:ext>
            </a:extLst>
          </p:cNvPr>
          <p:cNvSpPr>
            <a:spLocks noGrp="1"/>
          </p:cNvSpPr>
          <p:nvPr>
            <p:ph idx="1"/>
          </p:nvPr>
        </p:nvSpPr>
        <p:spPr>
          <a:xfrm>
            <a:off x="838200" y="1825625"/>
            <a:ext cx="10868247" cy="4351338"/>
          </a:xfrm>
        </p:spPr>
        <p:txBody>
          <a:bodyPr>
            <a:normAutofit/>
          </a:bodyPr>
          <a:lstStyle/>
          <a:p>
            <a:endParaRPr lang="nb-NO" sz="2400" dirty="0"/>
          </a:p>
          <a:p>
            <a:r>
              <a:rPr lang="nb-NO" sz="2400" dirty="0"/>
              <a:t>Hver ydmyk for hverandres kompetanse og preferanse</a:t>
            </a:r>
          </a:p>
          <a:p>
            <a:r>
              <a:rPr lang="nb-NO" sz="2400" dirty="0">
                <a:solidFill>
                  <a:srgbClr val="C00000"/>
                </a:solidFill>
              </a:rPr>
              <a:t>Snakke sammen -  bruk tid på å bli kjent – Hvordan kan jeg lede deg på best måte? </a:t>
            </a:r>
          </a:p>
          <a:p>
            <a:r>
              <a:rPr lang="nb-NO" sz="2400" dirty="0"/>
              <a:t>Sett ord på at vi er fra ulike generasjoner – kartlegg forskjeller/likheter</a:t>
            </a:r>
          </a:p>
          <a:p>
            <a:r>
              <a:rPr lang="nb-NO" sz="2400" dirty="0">
                <a:solidFill>
                  <a:schemeClr val="accent1"/>
                </a:solidFill>
              </a:rPr>
              <a:t>De yngre bør forstå og verdsette eldre sin kompetanse </a:t>
            </a:r>
          </a:p>
          <a:p>
            <a:r>
              <a:rPr lang="nb-NO" sz="2400" dirty="0"/>
              <a:t>Utforsk ulike måter man tenker på – vær åpen for endring</a:t>
            </a:r>
          </a:p>
          <a:p>
            <a:r>
              <a:rPr lang="nb-NO" sz="2400" dirty="0">
                <a:solidFill>
                  <a:schemeClr val="accent1"/>
                </a:solidFill>
              </a:rPr>
              <a:t>Finn ut hva som skaper mest motivasjon -  diskuter arbeidsmåten</a:t>
            </a:r>
            <a:endParaRPr lang="nb-NO" sz="2400" dirty="0"/>
          </a:p>
          <a:p>
            <a:r>
              <a:rPr lang="nb-NO" sz="2400" dirty="0"/>
              <a:t>Alle bør føle et ansvar for å lykkes sammen</a:t>
            </a:r>
          </a:p>
        </p:txBody>
      </p:sp>
    </p:spTree>
    <p:extLst>
      <p:ext uri="{BB962C8B-B14F-4D97-AF65-F5344CB8AC3E}">
        <p14:creationId xmlns:p14="http://schemas.microsoft.com/office/powerpoint/2010/main" val="29286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 people finding remote working much harder than older employees - IFA  Magazine">
            <a:extLst>
              <a:ext uri="{FF2B5EF4-FFF2-40B4-BE49-F238E27FC236}">
                <a16:creationId xmlns:a16="http://schemas.microsoft.com/office/drawing/2014/main" id="{76D74690-9958-4E3A-9451-08751409C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78" b="5166"/>
          <a:stretch/>
        </p:blipFill>
        <p:spPr bwMode="auto">
          <a:xfrm>
            <a:off x="0" y="0"/>
            <a:ext cx="121830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DAA72939-0AD3-4B75-AB03-59C1BA1D6F36}"/>
              </a:ext>
            </a:extLst>
          </p:cNvPr>
          <p:cNvSpPr>
            <a:spLocks noGrp="1"/>
          </p:cNvSpPr>
          <p:nvPr>
            <p:ph type="title"/>
          </p:nvPr>
        </p:nvSpPr>
        <p:spPr>
          <a:xfrm>
            <a:off x="604280" y="67409"/>
            <a:ext cx="10515600" cy="1325563"/>
          </a:xfrm>
        </p:spPr>
        <p:txBody>
          <a:bodyPr>
            <a:normAutofit/>
          </a:bodyPr>
          <a:lstStyle/>
          <a:p>
            <a:pPr algn="ctr"/>
            <a:r>
              <a:rPr lang="nb-NO" sz="3600" dirty="0">
                <a:solidFill>
                  <a:schemeClr val="bg1"/>
                </a:solidFill>
                <a:latin typeface="Dubai Medium" panose="020B0603030403030204" pitchFamily="34" charset="-78"/>
                <a:cs typeface="Dubai Medium" panose="020B0603030403030204" pitchFamily="34" charset="-78"/>
              </a:rPr>
              <a:t>Ydmykhet som tilnærming</a:t>
            </a:r>
          </a:p>
        </p:txBody>
      </p:sp>
      <p:sp>
        <p:nvSpPr>
          <p:cNvPr id="3" name="Plassholder for innhold 2">
            <a:extLst>
              <a:ext uri="{FF2B5EF4-FFF2-40B4-BE49-F238E27FC236}">
                <a16:creationId xmlns:a16="http://schemas.microsoft.com/office/drawing/2014/main" id="{4B1BFDBF-B579-4586-B833-77FA6D887D7E}"/>
              </a:ext>
            </a:extLst>
          </p:cNvPr>
          <p:cNvSpPr>
            <a:spLocks noGrp="1"/>
          </p:cNvSpPr>
          <p:nvPr>
            <p:ph idx="1"/>
          </p:nvPr>
        </p:nvSpPr>
        <p:spPr>
          <a:xfrm>
            <a:off x="8931" y="4014990"/>
            <a:ext cx="12183069" cy="3221665"/>
          </a:xfrm>
        </p:spPr>
        <p:txBody>
          <a:bodyPr>
            <a:normAutofit/>
          </a:bodyPr>
          <a:lstStyle/>
          <a:p>
            <a:pPr marL="0" indent="0" algn="r">
              <a:buNone/>
            </a:pPr>
            <a:r>
              <a:rPr lang="nb-NO" sz="2400" b="1" dirty="0">
                <a:highlight>
                  <a:srgbClr val="C0C0C0"/>
                </a:highlight>
              </a:rPr>
              <a:t>De eldre bør: </a:t>
            </a:r>
          </a:p>
          <a:p>
            <a:pPr marL="0" indent="0" algn="r">
              <a:buNone/>
            </a:pPr>
            <a:r>
              <a:rPr lang="nb-NO" sz="2400" dirty="0">
                <a:highlight>
                  <a:srgbClr val="C0C0C0"/>
                </a:highlight>
              </a:rPr>
              <a:t>&gt; La seg bli lært opp av de yngre og dele sin kompetanse </a:t>
            </a:r>
          </a:p>
          <a:p>
            <a:pPr marL="0" indent="0" algn="r">
              <a:buNone/>
            </a:pPr>
            <a:r>
              <a:rPr lang="nb-NO" sz="2400" dirty="0">
                <a:highlight>
                  <a:srgbClr val="C0C0C0"/>
                </a:highlight>
              </a:rPr>
              <a:t>&gt; være villige til å bruke ny </a:t>
            </a:r>
            <a:r>
              <a:rPr lang="nb-NO" sz="2400" dirty="0" err="1">
                <a:highlight>
                  <a:srgbClr val="C0C0C0"/>
                </a:highlight>
              </a:rPr>
              <a:t>tech</a:t>
            </a:r>
            <a:r>
              <a:rPr lang="nb-NO" sz="2400" dirty="0">
                <a:highlight>
                  <a:srgbClr val="C0C0C0"/>
                </a:highlight>
              </a:rPr>
              <a:t>.</a:t>
            </a:r>
            <a:r>
              <a:rPr lang="nb-NO" sz="2400" dirty="0">
                <a:solidFill>
                  <a:schemeClr val="accent5">
                    <a:lumMod val="75000"/>
                  </a:schemeClr>
                </a:solidFill>
              </a:rPr>
              <a:t> </a:t>
            </a:r>
          </a:p>
          <a:p>
            <a:pPr marL="0" indent="0">
              <a:buNone/>
            </a:pPr>
            <a:r>
              <a:rPr lang="nb-NO" sz="2400" b="1" dirty="0">
                <a:highlight>
                  <a:srgbClr val="C0C0C0"/>
                </a:highlight>
              </a:rPr>
              <a:t>De yngre bør: </a:t>
            </a:r>
          </a:p>
          <a:p>
            <a:pPr marL="0" indent="0">
              <a:buNone/>
            </a:pPr>
            <a:r>
              <a:rPr lang="nb-NO" sz="2400" dirty="0">
                <a:highlight>
                  <a:srgbClr val="C0C0C0"/>
                </a:highlight>
              </a:rPr>
              <a:t>&gt; Forstå at de eldre har erfaring og kompetanse de har behov for</a:t>
            </a:r>
          </a:p>
          <a:p>
            <a:pPr marL="0" indent="0">
              <a:buNone/>
            </a:pPr>
            <a:r>
              <a:rPr lang="nb-NO" sz="2400" dirty="0">
                <a:highlight>
                  <a:srgbClr val="C0C0C0"/>
                </a:highlight>
              </a:rPr>
              <a:t>&gt; Forstå at lav </a:t>
            </a:r>
            <a:r>
              <a:rPr lang="nb-NO" sz="2400" dirty="0" err="1">
                <a:highlight>
                  <a:srgbClr val="C0C0C0"/>
                </a:highlight>
              </a:rPr>
              <a:t>tech</a:t>
            </a:r>
            <a:r>
              <a:rPr lang="nb-NO" sz="2400" dirty="0">
                <a:highlight>
                  <a:srgbClr val="C0C0C0"/>
                </a:highlight>
              </a:rPr>
              <a:t>. forståelse ikke betyr at kunnskapen til de eldre er utdatert</a:t>
            </a:r>
          </a:p>
          <a:p>
            <a:pPr marL="457200" lvl="1" indent="0">
              <a:buNone/>
            </a:pPr>
            <a:endParaRPr lang="nb-NO" sz="2000" dirty="0"/>
          </a:p>
        </p:txBody>
      </p:sp>
    </p:spTree>
    <p:extLst>
      <p:ext uri="{BB962C8B-B14F-4D97-AF65-F5344CB8AC3E}">
        <p14:creationId xmlns:p14="http://schemas.microsoft.com/office/powerpoint/2010/main" val="31326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AC64-E1E6-4F57-7DE4-90DAECF0149B}"/>
            </a:ext>
          </a:extLst>
        </p:cNvPr>
        <p:cNvGrpSpPr/>
        <p:nvPr/>
      </p:nvGrpSpPr>
      <p:grpSpPr>
        <a:xfrm>
          <a:off x="0" y="0"/>
          <a:ext cx="0" cy="0"/>
          <a:chOff x="0" y="0"/>
          <a:chExt cx="0" cy="0"/>
        </a:xfrm>
      </p:grpSpPr>
      <p:pic>
        <p:nvPicPr>
          <p:cNvPr id="1026" name="Picture 2" descr="generasjon y">
            <a:extLst>
              <a:ext uri="{FF2B5EF4-FFF2-40B4-BE49-F238E27FC236}">
                <a16:creationId xmlns:a16="http://schemas.microsoft.com/office/drawing/2014/main" id="{2CC3040A-AB70-785A-A70D-ED62EE611F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Undertittel 2">
            <a:extLst>
              <a:ext uri="{FF2B5EF4-FFF2-40B4-BE49-F238E27FC236}">
                <a16:creationId xmlns:a16="http://schemas.microsoft.com/office/drawing/2014/main" id="{5E81D42F-F6BD-B52C-EC68-5A4284CA1BFD}"/>
              </a:ext>
            </a:extLst>
          </p:cNvPr>
          <p:cNvSpPr>
            <a:spLocks noGrp="1"/>
          </p:cNvSpPr>
          <p:nvPr>
            <p:ph type="subTitle" idx="1"/>
          </p:nvPr>
        </p:nvSpPr>
        <p:spPr>
          <a:xfrm>
            <a:off x="841249" y="5430753"/>
            <a:ext cx="8856058" cy="742541"/>
          </a:xfrm>
        </p:spPr>
        <p:txBody>
          <a:bodyPr>
            <a:noAutofit/>
          </a:bodyPr>
          <a:lstStyle/>
          <a:p>
            <a:pPr algn="l"/>
            <a:r>
              <a:rPr lang="nb-NO" sz="1200" b="1" dirty="0">
                <a:solidFill>
                  <a:schemeClr val="bg1"/>
                </a:solidFill>
              </a:rPr>
              <a:t>Stein D. Wesenberg</a:t>
            </a:r>
          </a:p>
          <a:p>
            <a:pPr algn="l"/>
            <a:r>
              <a:rPr lang="nb-NO" sz="1200" b="1" dirty="0">
                <a:solidFill>
                  <a:schemeClr val="bg1"/>
                </a:solidFill>
              </a:rPr>
              <a:t>Daglig leder TRI Consulting AS - Universitetslektor Handelshøyskolen, NMBU</a:t>
            </a:r>
          </a:p>
          <a:p>
            <a:pPr algn="l"/>
            <a:r>
              <a:rPr lang="nb-NO" sz="1200" b="1" dirty="0">
                <a:solidFill>
                  <a:schemeClr val="bg1"/>
                </a:solidFill>
                <a:hlinkClick r:id="rId4">
                  <a:extLst>
                    <a:ext uri="{A12FA001-AC4F-418D-AE19-62706E023703}">
                      <ahyp:hlinkClr xmlns:ahyp="http://schemas.microsoft.com/office/drawing/2018/hyperlinkcolor" val="tx"/>
                    </a:ext>
                  </a:extLst>
                </a:hlinkClick>
              </a:rPr>
              <a:t>stein@triconsulting.no</a:t>
            </a:r>
            <a:r>
              <a:rPr lang="nb-NO" sz="1200" b="1" dirty="0">
                <a:solidFill>
                  <a:schemeClr val="bg1"/>
                </a:solidFill>
              </a:rPr>
              <a:t>  -  </a:t>
            </a:r>
            <a:r>
              <a:rPr lang="nb-NO" sz="1200" b="1" dirty="0">
                <a:solidFill>
                  <a:schemeClr val="bg1"/>
                </a:solidFill>
                <a:hlinkClick r:id="rId5">
                  <a:extLst>
                    <a:ext uri="{A12FA001-AC4F-418D-AE19-62706E023703}">
                      <ahyp:hlinkClr xmlns:ahyp="http://schemas.microsoft.com/office/drawing/2018/hyperlinkcolor" val="tx"/>
                    </a:ext>
                  </a:extLst>
                </a:hlinkClick>
              </a:rPr>
              <a:t>www.triconslting.no</a:t>
            </a:r>
            <a:r>
              <a:rPr lang="nb-NO" sz="1200" b="1" dirty="0">
                <a:solidFill>
                  <a:schemeClr val="bg1"/>
                </a:solidFill>
              </a:rPr>
              <a:t>  -  48050552</a:t>
            </a:r>
          </a:p>
          <a:p>
            <a:pPr algn="l"/>
            <a:br>
              <a:rPr lang="nb-NO" sz="400" b="1" dirty="0">
                <a:solidFill>
                  <a:schemeClr val="bg1"/>
                </a:solidFill>
                <a:effectLst/>
                <a:latin typeface="Calibri" panose="020F0502020204030204" pitchFamily="34" charset="0"/>
                <a:ea typeface="Calibri" panose="020F0502020204030204" pitchFamily="34" charset="0"/>
              </a:rPr>
            </a:br>
            <a:endParaRPr lang="nb-NO" sz="400" b="1" dirty="0">
              <a:solidFill>
                <a:schemeClr val="bg1"/>
              </a:solidFill>
            </a:endParaRPr>
          </a:p>
        </p:txBody>
      </p:sp>
      <p:sp>
        <p:nvSpPr>
          <p:cNvPr id="2" name="Tittel 1">
            <a:extLst>
              <a:ext uri="{FF2B5EF4-FFF2-40B4-BE49-F238E27FC236}">
                <a16:creationId xmlns:a16="http://schemas.microsoft.com/office/drawing/2014/main" id="{41A23217-9102-A913-FB49-1BD8C4439428}"/>
              </a:ext>
            </a:extLst>
          </p:cNvPr>
          <p:cNvSpPr>
            <a:spLocks noGrp="1"/>
          </p:cNvSpPr>
          <p:nvPr>
            <p:ph type="ctrTitle"/>
          </p:nvPr>
        </p:nvSpPr>
        <p:spPr>
          <a:xfrm>
            <a:off x="841249" y="4125672"/>
            <a:ext cx="7630948" cy="967562"/>
          </a:xfrm>
          <a:solidFill>
            <a:srgbClr val="548235">
              <a:alpha val="52941"/>
            </a:srgbClr>
          </a:solidFill>
        </p:spPr>
        <p:txBody>
          <a:bodyPr>
            <a:noAutofit/>
          </a:bodyPr>
          <a:lstStyle/>
          <a:p>
            <a:pPr algn="l"/>
            <a:r>
              <a:rPr lang="nb-NO" b="1" dirty="0">
                <a:solidFill>
                  <a:schemeClr val="bg1"/>
                </a:solidFill>
              </a:rPr>
              <a:t>Takk for meg! </a:t>
            </a:r>
          </a:p>
        </p:txBody>
      </p:sp>
      <p:pic>
        <p:nvPicPr>
          <p:cNvPr id="5" name="Bilde 4">
            <a:extLst>
              <a:ext uri="{FF2B5EF4-FFF2-40B4-BE49-F238E27FC236}">
                <a16:creationId xmlns:a16="http://schemas.microsoft.com/office/drawing/2014/main" id="{A10E4D52-58A4-A90D-5A34-889DA55A9979}"/>
              </a:ext>
            </a:extLst>
          </p:cNvPr>
          <p:cNvPicPr>
            <a:picLocks noChangeAspect="1"/>
          </p:cNvPicPr>
          <p:nvPr/>
        </p:nvPicPr>
        <p:blipFill>
          <a:blip r:embed="rId6">
            <a:biLevel thresh="25000"/>
          </a:blip>
          <a:srcRect l="4486" t="7978" r="3120" b="19199"/>
          <a:stretch/>
        </p:blipFill>
        <p:spPr>
          <a:xfrm>
            <a:off x="10474225" y="186634"/>
            <a:ext cx="1548881" cy="378718"/>
          </a:xfrm>
          <a:prstGeom prst="rect">
            <a:avLst/>
          </a:prstGeom>
          <a:solidFill>
            <a:schemeClr val="tx1"/>
          </a:solidFill>
        </p:spPr>
      </p:pic>
      <p:pic>
        <p:nvPicPr>
          <p:cNvPr id="4" name="Bilde 3">
            <a:extLst>
              <a:ext uri="{FF2B5EF4-FFF2-40B4-BE49-F238E27FC236}">
                <a16:creationId xmlns:a16="http://schemas.microsoft.com/office/drawing/2014/main" id="{C4BF57B7-F3B9-33D1-AC8F-043800B761F7}"/>
              </a:ext>
            </a:extLst>
          </p:cNvPr>
          <p:cNvPicPr>
            <a:picLocks noChangeAspect="1"/>
          </p:cNvPicPr>
          <p:nvPr/>
        </p:nvPicPr>
        <p:blipFill>
          <a:blip r:embed="rId7">
            <a:biLevel thresh="75000"/>
          </a:blip>
          <a:stretch>
            <a:fillRect/>
          </a:stretch>
        </p:blipFill>
        <p:spPr>
          <a:xfrm>
            <a:off x="11207273" y="677327"/>
            <a:ext cx="815833" cy="824897"/>
          </a:xfrm>
          <a:prstGeom prst="rect">
            <a:avLst/>
          </a:prstGeom>
        </p:spPr>
      </p:pic>
    </p:spTree>
    <p:extLst>
      <p:ext uri="{BB962C8B-B14F-4D97-AF65-F5344CB8AC3E}">
        <p14:creationId xmlns:p14="http://schemas.microsoft.com/office/powerpoint/2010/main" val="367510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1D68-9FDD-E410-E9C5-208A2005AB3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7D1844B-D027-49EC-D35A-0F3FB5BB6380}"/>
              </a:ext>
            </a:extLst>
          </p:cNvPr>
          <p:cNvSpPr>
            <a:spLocks noGrp="1"/>
          </p:cNvSpPr>
          <p:nvPr>
            <p:ph type="title"/>
          </p:nvPr>
        </p:nvSpPr>
        <p:spPr/>
        <p:txBody>
          <a:bodyPr/>
          <a:lstStyle/>
          <a:p>
            <a:r>
              <a:rPr lang="nb-NO" sz="6000" dirty="0">
                <a:latin typeface="Aptos" panose="020B0004020202020204" pitchFamily="34" charset="0"/>
                <a:ea typeface="Aptos" panose="020B0004020202020204" pitchFamily="34" charset="0"/>
                <a:cs typeface="Aptos" panose="020B0004020202020204" pitchFamily="34" charset="0"/>
              </a:rPr>
              <a:t> </a:t>
            </a:r>
            <a:r>
              <a:rPr lang="nb-NO" b="1" i="1" dirty="0">
                <a:solidFill>
                  <a:srgbClr val="212529"/>
                </a:solidFill>
                <a:latin typeface="Roboto Condensed" panose="02000000000000000000" pitchFamily="2" charset="0"/>
              </a:rPr>
              <a:t>«Nye generasjoner inn i arbeidslivet» </a:t>
            </a:r>
            <a:endParaRPr lang="nb-NO" dirty="0"/>
          </a:p>
        </p:txBody>
      </p:sp>
      <p:sp>
        <p:nvSpPr>
          <p:cNvPr id="3" name="Plassholder for innhold 2">
            <a:extLst>
              <a:ext uri="{FF2B5EF4-FFF2-40B4-BE49-F238E27FC236}">
                <a16:creationId xmlns:a16="http://schemas.microsoft.com/office/drawing/2014/main" id="{27521C3F-E3A9-77D1-3126-DBE9AEAE0768}"/>
              </a:ext>
            </a:extLst>
          </p:cNvPr>
          <p:cNvSpPr>
            <a:spLocks noGrp="1"/>
          </p:cNvSpPr>
          <p:nvPr>
            <p:ph idx="1"/>
          </p:nvPr>
        </p:nvSpPr>
        <p:spPr>
          <a:xfrm>
            <a:off x="838199" y="1825625"/>
            <a:ext cx="10515599" cy="4351338"/>
          </a:xfrm>
        </p:spPr>
        <p:txBody>
          <a:bodyPr>
            <a:normAutofit/>
          </a:bodyPr>
          <a:lstStyle/>
          <a:p>
            <a:pPr algn="l"/>
            <a:r>
              <a:rPr lang="nb-NO" b="0" i="0" dirty="0">
                <a:solidFill>
                  <a:srgbClr val="212529"/>
                </a:solidFill>
                <a:effectLst/>
                <a:latin typeface="Roboto Condensed" panose="02000000000000000000" pitchFamily="2" charset="0"/>
              </a:rPr>
              <a:t>Hva </a:t>
            </a:r>
            <a:r>
              <a:rPr lang="nb-NO" b="1" i="0" dirty="0">
                <a:solidFill>
                  <a:srgbClr val="C00000"/>
                </a:solidFill>
                <a:effectLst/>
                <a:latin typeface="Roboto Condensed" panose="02000000000000000000" pitchFamily="2" charset="0"/>
              </a:rPr>
              <a:t>forventer</a:t>
            </a:r>
            <a:r>
              <a:rPr lang="nb-NO" b="0" i="0" dirty="0">
                <a:solidFill>
                  <a:srgbClr val="212529"/>
                </a:solidFill>
                <a:effectLst/>
                <a:latin typeface="Roboto Condensed" panose="02000000000000000000" pitchFamily="2" charset="0"/>
              </a:rPr>
              <a:t> generasjon Y og Z av arbeidslivet? </a:t>
            </a:r>
          </a:p>
          <a:p>
            <a:r>
              <a:rPr lang="nb-NO" dirty="0">
                <a:solidFill>
                  <a:srgbClr val="212529"/>
                </a:solidFill>
                <a:latin typeface="Roboto Condensed" panose="02000000000000000000" pitchFamily="2" charset="0"/>
              </a:rPr>
              <a:t>Hvordan </a:t>
            </a:r>
            <a:r>
              <a:rPr lang="nb-NO" b="1" dirty="0">
                <a:solidFill>
                  <a:srgbClr val="C00000"/>
                </a:solidFill>
                <a:latin typeface="Roboto Condensed" panose="02000000000000000000" pitchFamily="2" charset="0"/>
              </a:rPr>
              <a:t>lykkes vi med å lede </a:t>
            </a:r>
            <a:r>
              <a:rPr lang="nb-NO" dirty="0">
                <a:solidFill>
                  <a:srgbClr val="212529"/>
                </a:solidFill>
                <a:latin typeface="Roboto Condensed" panose="02000000000000000000" pitchFamily="2" charset="0"/>
              </a:rPr>
              <a:t>de de nye generasjonene i arbeidslivet? </a:t>
            </a:r>
          </a:p>
          <a:p>
            <a:pPr algn="l"/>
            <a:r>
              <a:rPr lang="nb-NO" b="0" i="0" dirty="0">
                <a:solidFill>
                  <a:srgbClr val="212529"/>
                </a:solidFill>
                <a:effectLst/>
                <a:latin typeface="Roboto Condensed" panose="02000000000000000000" pitchFamily="2" charset="0"/>
              </a:rPr>
              <a:t>Hvordan kan vi </a:t>
            </a:r>
            <a:r>
              <a:rPr lang="nb-NO" b="1" i="0" dirty="0">
                <a:solidFill>
                  <a:srgbClr val="C00000"/>
                </a:solidFill>
                <a:effectLst/>
                <a:latin typeface="Roboto Condensed" panose="02000000000000000000" pitchFamily="2" charset="0"/>
              </a:rPr>
              <a:t>få til et godt samarbeid</a:t>
            </a:r>
            <a:r>
              <a:rPr lang="nb-NO" b="0" i="0" dirty="0">
                <a:solidFill>
                  <a:srgbClr val="212529"/>
                </a:solidFill>
                <a:effectLst/>
                <a:latin typeface="Roboto Condensed" panose="02000000000000000000" pitchFamily="2" charset="0"/>
              </a:rPr>
              <a:t>?</a:t>
            </a:r>
            <a:endParaRPr lang="nb-NO" sz="4400" dirty="0"/>
          </a:p>
        </p:txBody>
      </p:sp>
    </p:spTree>
    <p:extLst>
      <p:ext uri="{BB962C8B-B14F-4D97-AF65-F5344CB8AC3E}">
        <p14:creationId xmlns:p14="http://schemas.microsoft.com/office/powerpoint/2010/main" val="21373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0EAD6-A8EB-CBBA-CE12-DD3AA46EBA5B}"/>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F285F29-C82C-E1A2-0F69-46CF91EC3A30}"/>
              </a:ext>
            </a:extLst>
          </p:cNvPr>
          <p:cNvSpPr/>
          <p:nvPr/>
        </p:nvSpPr>
        <p:spPr>
          <a:xfrm>
            <a:off x="0" y="0"/>
            <a:ext cx="12192000" cy="6858000"/>
          </a:xfrm>
          <a:prstGeom prst="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BE365D82-641A-70C5-6461-100E075ACC73}"/>
              </a:ext>
            </a:extLst>
          </p:cNvPr>
          <p:cNvSpPr>
            <a:spLocks noGrp="1"/>
          </p:cNvSpPr>
          <p:nvPr>
            <p:ph idx="1"/>
          </p:nvPr>
        </p:nvSpPr>
        <p:spPr>
          <a:xfrm>
            <a:off x="838199" y="2004680"/>
            <a:ext cx="10515600" cy="2352968"/>
          </a:xfrm>
        </p:spPr>
        <p:txBody>
          <a:bodyPr>
            <a:normAutofit/>
          </a:bodyPr>
          <a:lstStyle/>
          <a:p>
            <a:pPr marL="0" indent="0" algn="ctr">
              <a:buNone/>
            </a:pPr>
            <a:endParaRPr lang="nb-NO" sz="6000" dirty="0">
              <a:latin typeface="Abadi" panose="020B0604020104020204" pitchFamily="34" charset="0"/>
            </a:endParaRPr>
          </a:p>
          <a:p>
            <a:pPr marL="0" indent="0" algn="ctr">
              <a:buNone/>
            </a:pPr>
            <a:r>
              <a:rPr lang="nb-NO" sz="7200" b="1" dirty="0">
                <a:solidFill>
                  <a:schemeClr val="bg1"/>
                </a:solidFill>
                <a:latin typeface="Abadi" panose="020B0604020104020204" pitchFamily="34" charset="0"/>
              </a:rPr>
              <a:t>Hvem snakker vi om? </a:t>
            </a:r>
            <a:endParaRPr lang="nb-NO" sz="43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99632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skere: Her er den smarteste generasjonen | illvit.no">
            <a:extLst>
              <a:ext uri="{FF2B5EF4-FFF2-40B4-BE49-F238E27FC236}">
                <a16:creationId xmlns:a16="http://schemas.microsoft.com/office/drawing/2014/main" id="{9F0EB7F3-1AAD-70AF-9062-9628FABF7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567" y="1690689"/>
            <a:ext cx="8510856" cy="3715188"/>
          </a:xfrm>
          <a:prstGeom prst="rect">
            <a:avLst/>
          </a:prstGeom>
          <a:noFill/>
          <a:extLst>
            <a:ext uri="{909E8E84-426E-40DD-AFC4-6F175D3DCCD1}">
              <a14:hiddenFill xmlns:a14="http://schemas.microsoft.com/office/drawing/2010/main">
                <a:solidFill>
                  <a:srgbClr val="FFFFFF"/>
                </a:solidFill>
              </a14:hiddenFill>
            </a:ext>
          </a:extLst>
        </p:spPr>
      </p:pic>
      <p:sp>
        <p:nvSpPr>
          <p:cNvPr id="9" name="Tittel 8">
            <a:extLst>
              <a:ext uri="{FF2B5EF4-FFF2-40B4-BE49-F238E27FC236}">
                <a16:creationId xmlns:a16="http://schemas.microsoft.com/office/drawing/2014/main" id="{FF3113EB-39D5-621E-CF13-609644BB8933}"/>
              </a:ext>
            </a:extLst>
          </p:cNvPr>
          <p:cNvSpPr>
            <a:spLocks noGrp="1"/>
          </p:cNvSpPr>
          <p:nvPr>
            <p:ph type="title"/>
          </p:nvPr>
        </p:nvSpPr>
        <p:spPr/>
        <p:txBody>
          <a:bodyPr>
            <a:normAutofit/>
          </a:bodyPr>
          <a:lstStyle/>
          <a:p>
            <a:r>
              <a:rPr lang="nb-NO" sz="3600" b="1" dirty="0"/>
              <a:t>Dagens generasjoner</a:t>
            </a:r>
            <a:endParaRPr lang="nb-NO" sz="3600" dirty="0"/>
          </a:p>
        </p:txBody>
      </p:sp>
      <p:cxnSp>
        <p:nvCxnSpPr>
          <p:cNvPr id="13" name="Kobling: vinkel 12">
            <a:extLst>
              <a:ext uri="{FF2B5EF4-FFF2-40B4-BE49-F238E27FC236}">
                <a16:creationId xmlns:a16="http://schemas.microsoft.com/office/drawing/2014/main" id="{0A033262-5C69-F1DE-699C-1BF217B4CA44}"/>
              </a:ext>
            </a:extLst>
          </p:cNvPr>
          <p:cNvCxnSpPr/>
          <p:nvPr/>
        </p:nvCxnSpPr>
        <p:spPr>
          <a:xfrm>
            <a:off x="5813778" y="4289778"/>
            <a:ext cx="2641600" cy="2065866"/>
          </a:xfrm>
          <a:prstGeom prst="bentConnector3">
            <a:avLst>
              <a:gd name="adj1" fmla="val 0"/>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5" name="TekstSylinder 14">
            <a:extLst>
              <a:ext uri="{FF2B5EF4-FFF2-40B4-BE49-F238E27FC236}">
                <a16:creationId xmlns:a16="http://schemas.microsoft.com/office/drawing/2014/main" id="{9EDB93CC-9DA3-0D2B-7AC6-5AD736889339}"/>
              </a:ext>
            </a:extLst>
          </p:cNvPr>
          <p:cNvSpPr txBox="1"/>
          <p:nvPr/>
        </p:nvSpPr>
        <p:spPr>
          <a:xfrm>
            <a:off x="8692444" y="6170978"/>
            <a:ext cx="27029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Tw Cen MT Condensed Extra Bold" panose="020B0803020202020204" pitchFamily="34" charset="0"/>
                <a:ea typeface="+mn-ea"/>
                <a:cs typeface="+mn-cs"/>
              </a:rPr>
              <a:t>I jobb fra år: 2001 - 2020</a:t>
            </a:r>
          </a:p>
        </p:txBody>
      </p:sp>
      <p:cxnSp>
        <p:nvCxnSpPr>
          <p:cNvPr id="16" name="Kobling: vinkel 15">
            <a:extLst>
              <a:ext uri="{FF2B5EF4-FFF2-40B4-BE49-F238E27FC236}">
                <a16:creationId xmlns:a16="http://schemas.microsoft.com/office/drawing/2014/main" id="{84916C62-7A7D-FAE9-9715-7AB820235D6F}"/>
              </a:ext>
            </a:extLst>
          </p:cNvPr>
          <p:cNvCxnSpPr>
            <a:cxnSpLocks/>
          </p:cNvCxnSpPr>
          <p:nvPr/>
        </p:nvCxnSpPr>
        <p:spPr>
          <a:xfrm>
            <a:off x="7133162" y="4289777"/>
            <a:ext cx="1327859" cy="1281285"/>
          </a:xfrm>
          <a:prstGeom prst="bentConnector3">
            <a:avLst>
              <a:gd name="adj1" fmla="val -1009"/>
            </a:avLst>
          </a:prstGeom>
          <a:ln w="28575">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17" name="TekstSylinder 16">
            <a:extLst>
              <a:ext uri="{FF2B5EF4-FFF2-40B4-BE49-F238E27FC236}">
                <a16:creationId xmlns:a16="http://schemas.microsoft.com/office/drawing/2014/main" id="{E3F237BD-832F-874D-84A0-FC50278F781A}"/>
              </a:ext>
            </a:extLst>
          </p:cNvPr>
          <p:cNvSpPr txBox="1"/>
          <p:nvPr/>
        </p:nvSpPr>
        <p:spPr>
          <a:xfrm>
            <a:off x="8698087" y="5386396"/>
            <a:ext cx="27029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Tw Cen MT Condensed Extra Bold" panose="020B0803020202020204" pitchFamily="34" charset="0"/>
                <a:ea typeface="+mn-ea"/>
                <a:cs typeface="+mn-cs"/>
              </a:rPr>
              <a:t>I jobb fra år: 2018 - 2032</a:t>
            </a:r>
          </a:p>
        </p:txBody>
      </p:sp>
      <p:pic>
        <p:nvPicPr>
          <p:cNvPr id="20" name="Bilde 19">
            <a:extLst>
              <a:ext uri="{FF2B5EF4-FFF2-40B4-BE49-F238E27FC236}">
                <a16:creationId xmlns:a16="http://schemas.microsoft.com/office/drawing/2014/main" id="{BFA7A416-1225-9015-B0B0-914FB1801568}"/>
              </a:ext>
            </a:extLst>
          </p:cNvPr>
          <p:cNvPicPr>
            <a:picLocks noChangeAspect="1"/>
          </p:cNvPicPr>
          <p:nvPr/>
        </p:nvPicPr>
        <p:blipFill>
          <a:blip r:embed="rId4"/>
          <a:stretch>
            <a:fillRect/>
          </a:stretch>
        </p:blipFill>
        <p:spPr>
          <a:xfrm>
            <a:off x="9780405" y="1799520"/>
            <a:ext cx="1615023" cy="2481116"/>
          </a:xfrm>
          <a:prstGeom prst="rect">
            <a:avLst/>
          </a:prstGeom>
        </p:spPr>
      </p:pic>
    </p:spTree>
    <p:extLst>
      <p:ext uri="{BB962C8B-B14F-4D97-AF65-F5344CB8AC3E}">
        <p14:creationId xmlns:p14="http://schemas.microsoft.com/office/powerpoint/2010/main" val="1742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CCFA55-DE4D-425D-9F26-C1F2B086EA07}"/>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DBD3EEA2-4C93-4999-BC96-4908A6E7964A}"/>
              </a:ext>
            </a:extLst>
          </p:cNvPr>
          <p:cNvSpPr>
            <a:spLocks noGrp="1"/>
          </p:cNvSpPr>
          <p:nvPr>
            <p:ph idx="1"/>
          </p:nvPr>
        </p:nvSpPr>
        <p:spPr>
          <a:xfrm>
            <a:off x="513190" y="2004680"/>
            <a:ext cx="11017897" cy="2352968"/>
          </a:xfrm>
        </p:spPr>
        <p:txBody>
          <a:bodyPr>
            <a:normAutofit fontScale="92500" lnSpcReduction="20000"/>
          </a:bodyPr>
          <a:lstStyle/>
          <a:p>
            <a:pPr marL="0" indent="0" algn="ctr">
              <a:buNone/>
            </a:pPr>
            <a:endParaRPr lang="nb-NO" sz="6000" dirty="0">
              <a:latin typeface="Abadi" panose="020B0604020104020204" pitchFamily="34" charset="0"/>
            </a:endParaRPr>
          </a:p>
          <a:p>
            <a:pPr marL="0" indent="0" algn="ctr">
              <a:buNone/>
            </a:pPr>
            <a:r>
              <a:rPr lang="nb-NO" sz="7200" b="1" dirty="0">
                <a:solidFill>
                  <a:schemeClr val="bg1"/>
                </a:solidFill>
                <a:latin typeface="Abadi" panose="020B0604020104020204" pitchFamily="34" charset="0"/>
              </a:rPr>
              <a:t>Hvorfor snakker vi om generasjoner? </a:t>
            </a:r>
            <a:endParaRPr lang="nb-NO" sz="43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67036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1F3A-8432-15E3-9E74-67D06F93FF24}"/>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2E9B7A4-E5F4-268B-FAC0-A6E404D123D1}"/>
              </a:ext>
            </a:extLst>
          </p:cNvPr>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0D1C7BC4-DFAB-C7EA-D521-300A302223AD}"/>
              </a:ext>
            </a:extLst>
          </p:cNvPr>
          <p:cNvSpPr>
            <a:spLocks noGrp="1"/>
          </p:cNvSpPr>
          <p:nvPr>
            <p:ph idx="1"/>
          </p:nvPr>
        </p:nvSpPr>
        <p:spPr>
          <a:xfrm>
            <a:off x="513190" y="2004680"/>
            <a:ext cx="11017897" cy="2352968"/>
          </a:xfrm>
        </p:spPr>
        <p:txBody>
          <a:bodyPr>
            <a:normAutofit/>
          </a:bodyPr>
          <a:lstStyle/>
          <a:p>
            <a:pPr marL="0" indent="0" algn="ctr">
              <a:buNone/>
            </a:pPr>
            <a:endParaRPr lang="nb-NO" sz="6000" dirty="0">
              <a:latin typeface="Abadi" panose="020B0604020104020204" pitchFamily="34" charset="0"/>
            </a:endParaRPr>
          </a:p>
          <a:p>
            <a:pPr marL="0" indent="0" algn="ctr">
              <a:buNone/>
            </a:pPr>
            <a:r>
              <a:rPr lang="nb-NO" sz="7200" b="1" dirty="0" err="1">
                <a:solidFill>
                  <a:schemeClr val="bg1"/>
                </a:solidFill>
                <a:latin typeface="Abadi" panose="020B0604020104020204" pitchFamily="34" charset="0"/>
              </a:rPr>
              <a:t>Gamlisene</a:t>
            </a:r>
            <a:r>
              <a:rPr lang="nb-NO" sz="7200" b="1" dirty="0">
                <a:solidFill>
                  <a:schemeClr val="bg1"/>
                </a:solidFill>
                <a:latin typeface="Abadi" panose="020B0604020104020204" pitchFamily="34" charset="0"/>
              </a:rPr>
              <a:t> er frustrert!</a:t>
            </a:r>
            <a:endParaRPr lang="nb-NO" sz="43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16824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4" descr="Et bilde som inneholder tekst, kart&#10;&#10;Automatisk generert beskrivelse">
            <a:extLst>
              <a:ext uri="{FF2B5EF4-FFF2-40B4-BE49-F238E27FC236}">
                <a16:creationId xmlns:a16="http://schemas.microsoft.com/office/drawing/2014/main" id="{12FAB498-93BB-4C1B-8BAF-17A85F50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97150">
            <a:off x="7833359" y="4369829"/>
            <a:ext cx="4302236" cy="2189461"/>
          </a:xfrm>
          <a:prstGeom prst="rect">
            <a:avLst/>
          </a:prstGeom>
        </p:spPr>
      </p:pic>
      <p:pic>
        <p:nvPicPr>
          <p:cNvPr id="14" name="Bilde 13" descr="Et bilde som inneholder mann, person, vindu, datamaskin&#10;&#10;Automatisk generert beskrivelse">
            <a:extLst>
              <a:ext uri="{FF2B5EF4-FFF2-40B4-BE49-F238E27FC236}">
                <a16:creationId xmlns:a16="http://schemas.microsoft.com/office/drawing/2014/main" id="{B09E0F6C-0B99-47A9-9351-5602AB457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690688"/>
            <a:ext cx="4907280" cy="3271520"/>
          </a:xfrm>
          <a:prstGeom prst="rect">
            <a:avLst/>
          </a:prstGeom>
          <a:ln>
            <a:noFill/>
          </a:ln>
          <a:effectLst>
            <a:softEdge rad="112500"/>
          </a:effectLst>
        </p:spPr>
      </p:pic>
      <p:sp>
        <p:nvSpPr>
          <p:cNvPr id="2" name="Tittel 1">
            <a:extLst>
              <a:ext uri="{FF2B5EF4-FFF2-40B4-BE49-F238E27FC236}">
                <a16:creationId xmlns:a16="http://schemas.microsoft.com/office/drawing/2014/main" id="{66577147-DAF0-4F52-A5AC-B47C4127D021}"/>
              </a:ext>
            </a:extLst>
          </p:cNvPr>
          <p:cNvSpPr>
            <a:spLocks noGrp="1"/>
          </p:cNvSpPr>
          <p:nvPr>
            <p:ph type="title"/>
          </p:nvPr>
        </p:nvSpPr>
        <p:spPr/>
        <p:txBody>
          <a:bodyPr>
            <a:normAutofit/>
          </a:bodyPr>
          <a:lstStyle/>
          <a:p>
            <a:r>
              <a:rPr lang="nb-NO" sz="3600" dirty="0">
                <a:latin typeface="Dubai Medium" panose="020B0603030403030204" pitchFamily="34" charset="-78"/>
                <a:cs typeface="Dubai Medium" panose="020B0603030403030204" pitchFamily="34" charset="-78"/>
              </a:rPr>
              <a:t>Hvordan få de yngre til å prestere?</a:t>
            </a:r>
          </a:p>
        </p:txBody>
      </p:sp>
      <p:pic>
        <p:nvPicPr>
          <p:cNvPr id="12" name="Bilde 11">
            <a:extLst>
              <a:ext uri="{FF2B5EF4-FFF2-40B4-BE49-F238E27FC236}">
                <a16:creationId xmlns:a16="http://schemas.microsoft.com/office/drawing/2014/main" id="{4A402FCD-6EF6-4DE6-A380-EEDB4AF0C78D}"/>
              </a:ext>
            </a:extLst>
          </p:cNvPr>
          <p:cNvPicPr>
            <a:picLocks noChangeAspect="1"/>
          </p:cNvPicPr>
          <p:nvPr/>
        </p:nvPicPr>
        <p:blipFill>
          <a:blip r:embed="rId5"/>
          <a:stretch>
            <a:fillRect/>
          </a:stretch>
        </p:blipFill>
        <p:spPr>
          <a:xfrm>
            <a:off x="675402" y="4419600"/>
            <a:ext cx="3113655" cy="2073275"/>
          </a:xfrm>
          <a:prstGeom prst="rect">
            <a:avLst/>
          </a:prstGeom>
          <a:ln>
            <a:noFill/>
          </a:ln>
          <a:effectLst>
            <a:softEdge rad="112500"/>
          </a:effectLst>
        </p:spPr>
      </p:pic>
      <p:pic>
        <p:nvPicPr>
          <p:cNvPr id="1028" name="Picture 4" descr="Image result for kid teaching old man how to use the iphone">
            <a:hlinkClick r:id="rId6"/>
            <a:extLst>
              <a:ext uri="{FF2B5EF4-FFF2-40B4-BE49-F238E27FC236}">
                <a16:creationId xmlns:a16="http://schemas.microsoft.com/office/drawing/2014/main" id="{1F030547-EC66-49BD-8DD9-6574B7D90C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970"/>
          <a:stretch/>
        </p:blipFill>
        <p:spPr bwMode="auto">
          <a:xfrm>
            <a:off x="652895" y="1725692"/>
            <a:ext cx="3133725" cy="2401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Bilde 14">
            <a:extLst>
              <a:ext uri="{FF2B5EF4-FFF2-40B4-BE49-F238E27FC236}">
                <a16:creationId xmlns:a16="http://schemas.microsoft.com/office/drawing/2014/main" id="{BEDFF867-6BDC-4883-B87B-AE9C642F4FED}"/>
              </a:ext>
            </a:extLst>
          </p:cNvPr>
          <p:cNvPicPr>
            <a:picLocks noChangeAspect="1"/>
          </p:cNvPicPr>
          <p:nvPr/>
        </p:nvPicPr>
        <p:blipFill rotWithShape="1">
          <a:blip r:embed="rId8"/>
          <a:srcRect l="32666" r="32667"/>
          <a:stretch/>
        </p:blipFill>
        <p:spPr>
          <a:xfrm>
            <a:off x="9799664" y="701524"/>
            <a:ext cx="1554136" cy="2353619"/>
          </a:xfrm>
          <a:prstGeom prst="rect">
            <a:avLst/>
          </a:prstGeom>
        </p:spPr>
      </p:pic>
      <p:sp>
        <p:nvSpPr>
          <p:cNvPr id="3" name="TekstSylinder 2">
            <a:extLst>
              <a:ext uri="{FF2B5EF4-FFF2-40B4-BE49-F238E27FC236}">
                <a16:creationId xmlns:a16="http://schemas.microsoft.com/office/drawing/2014/main" id="{DF25EE95-3718-481C-A34B-0A3D551D389B}"/>
              </a:ext>
            </a:extLst>
          </p:cNvPr>
          <p:cNvSpPr txBox="1"/>
          <p:nvPr/>
        </p:nvSpPr>
        <p:spPr>
          <a:xfrm>
            <a:off x="4518837" y="5518298"/>
            <a:ext cx="2412071" cy="923330"/>
          </a:xfrm>
          <a:prstGeom prst="rect">
            <a:avLst/>
          </a:prstGeom>
          <a:noFill/>
        </p:spPr>
        <p:txBody>
          <a:bodyPr wrap="none" rtlCol="0">
            <a:spAutoFit/>
          </a:bodyPr>
          <a:lstStyle/>
          <a:p>
            <a:pPr algn="ctr"/>
            <a:r>
              <a:rPr lang="nb-NO" dirty="0"/>
              <a:t>Hvilket perspektiv tar </a:t>
            </a:r>
          </a:p>
          <a:p>
            <a:pPr algn="ctr"/>
            <a:r>
              <a:rPr lang="nb-NO" dirty="0"/>
              <a:t>man når spørsmålet </a:t>
            </a:r>
          </a:p>
          <a:p>
            <a:pPr algn="ctr"/>
            <a:r>
              <a:rPr lang="nb-NO" dirty="0"/>
              <a:t>stilles på denne måten?</a:t>
            </a:r>
          </a:p>
        </p:txBody>
      </p:sp>
    </p:spTree>
    <p:extLst>
      <p:ext uri="{BB962C8B-B14F-4D97-AF65-F5344CB8AC3E}">
        <p14:creationId xmlns:p14="http://schemas.microsoft.com/office/powerpoint/2010/main" val="39506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AA499-C269-940B-3016-D3F8262EDDF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9D0B2026-74C4-CBD9-B949-C5CB7AE95E1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92B324E5-6FCE-0168-A689-B6508B3E7B7B}"/>
              </a:ext>
            </a:extLst>
          </p:cNvPr>
          <p:cNvSpPr>
            <a:spLocks noGrp="1"/>
          </p:cNvSpPr>
          <p:nvPr>
            <p:ph idx="1"/>
          </p:nvPr>
        </p:nvSpPr>
        <p:spPr>
          <a:xfrm>
            <a:off x="513190" y="2004680"/>
            <a:ext cx="11017897" cy="2352968"/>
          </a:xfrm>
        </p:spPr>
        <p:txBody>
          <a:bodyPr>
            <a:normAutofit/>
          </a:bodyPr>
          <a:lstStyle/>
          <a:p>
            <a:pPr marL="0" indent="0" algn="ctr">
              <a:buNone/>
            </a:pPr>
            <a:endParaRPr lang="nb-NO" sz="6000" dirty="0">
              <a:latin typeface="Abadi" panose="020B0604020104020204" pitchFamily="34" charset="0"/>
            </a:endParaRPr>
          </a:p>
          <a:p>
            <a:pPr marL="0" indent="0" algn="ctr">
              <a:buNone/>
            </a:pPr>
            <a:r>
              <a:rPr lang="nb-NO" sz="7200" b="1" dirty="0">
                <a:solidFill>
                  <a:schemeClr val="bg1"/>
                </a:solidFill>
                <a:latin typeface="Abadi" panose="020B0604020104020204" pitchFamily="34" charset="0"/>
              </a:rPr>
              <a:t>Forventninger</a:t>
            </a:r>
            <a:endParaRPr lang="nb-NO" sz="43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87088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AADA6-DEFF-43C4-A42C-F35415ACC95D}"/>
              </a:ext>
            </a:extLst>
          </p:cNvPr>
          <p:cNvSpPr>
            <a:spLocks noGrp="1"/>
          </p:cNvSpPr>
          <p:nvPr>
            <p:ph type="title"/>
          </p:nvPr>
        </p:nvSpPr>
        <p:spPr/>
        <p:txBody>
          <a:bodyPr>
            <a:noAutofit/>
          </a:bodyPr>
          <a:lstStyle/>
          <a:p>
            <a:r>
              <a:rPr lang="nb-NO" sz="3200" b="1" dirty="0">
                <a:solidFill>
                  <a:srgbClr val="525252"/>
                </a:solidFill>
                <a:latin typeface="Roboto Condensed" panose="020B0604020202020204" pitchFamily="2" charset="0"/>
              </a:rPr>
              <a:t>Fokus på resultater</a:t>
            </a:r>
            <a:endParaRPr lang="nb-NO" sz="3200" dirty="0"/>
          </a:p>
        </p:txBody>
      </p:sp>
      <p:sp>
        <p:nvSpPr>
          <p:cNvPr id="3" name="Plassholder for innhold 2">
            <a:extLst>
              <a:ext uri="{FF2B5EF4-FFF2-40B4-BE49-F238E27FC236}">
                <a16:creationId xmlns:a16="http://schemas.microsoft.com/office/drawing/2014/main" id="{A05C12F7-1A56-4665-9E37-B036C5CD8A55}"/>
              </a:ext>
            </a:extLst>
          </p:cNvPr>
          <p:cNvSpPr>
            <a:spLocks noGrp="1"/>
          </p:cNvSpPr>
          <p:nvPr>
            <p:ph idx="1"/>
          </p:nvPr>
        </p:nvSpPr>
        <p:spPr/>
        <p:txBody>
          <a:bodyPr>
            <a:normAutofit/>
          </a:bodyPr>
          <a:lstStyle/>
          <a:p>
            <a:pPr marL="0" indent="0" algn="ctr">
              <a:buNone/>
            </a:pPr>
            <a:r>
              <a:rPr lang="nb-NO" sz="2000" b="0" i="0" dirty="0">
                <a:solidFill>
                  <a:srgbClr val="525252"/>
                </a:solidFill>
                <a:effectLst/>
                <a:latin typeface="Roboto Condensed" panose="020B0604020202020204" pitchFamily="2" charset="0"/>
              </a:rPr>
              <a:t>Da generasjon Y-barna kom hjem fra skolen, kom de fleste hjem til et tomt hus. Såkalt nøkkelbarn. De har opplevd foreldre sitt stressnivå. Basert på dette ser vi nå en generasjon som er                                       langt </a:t>
            </a:r>
            <a:r>
              <a:rPr lang="nb-NO" sz="2000" b="0" i="0" dirty="0">
                <a:solidFill>
                  <a:srgbClr val="C00000"/>
                </a:solidFill>
                <a:effectLst/>
                <a:latin typeface="Roboto Condensed" panose="020B0604020202020204" pitchFamily="2" charset="0"/>
              </a:rPr>
              <a:t>mindre villig til å ofre sitt liv for jobben. </a:t>
            </a:r>
          </a:p>
          <a:p>
            <a:pPr marL="0" indent="0" algn="ctr">
              <a:buNone/>
            </a:pPr>
            <a:endParaRPr lang="nb-NO" sz="2000" dirty="0">
              <a:solidFill>
                <a:schemeClr val="accent1"/>
              </a:solidFill>
              <a:latin typeface="Roboto Condensed" panose="020B0604020202020204" pitchFamily="2" charset="0"/>
            </a:endParaRPr>
          </a:p>
          <a:p>
            <a:pPr marL="0" indent="0" algn="ctr">
              <a:buNone/>
            </a:pPr>
            <a:endParaRPr lang="nb-NO" sz="2000" dirty="0">
              <a:solidFill>
                <a:schemeClr val="accent1"/>
              </a:solidFill>
              <a:latin typeface="Roboto Condensed" panose="020B0604020202020204" pitchFamily="2" charset="0"/>
            </a:endParaRPr>
          </a:p>
          <a:p>
            <a:pPr marL="0" indent="0" algn="ctr">
              <a:buNone/>
            </a:pPr>
            <a:endParaRPr lang="nb-NO" sz="2000" dirty="0">
              <a:solidFill>
                <a:schemeClr val="accent1"/>
              </a:solidFill>
              <a:latin typeface="Roboto Condensed" panose="020B0604020202020204" pitchFamily="2" charset="0"/>
            </a:endParaRPr>
          </a:p>
          <a:p>
            <a:pPr marL="0" indent="0" algn="ctr">
              <a:buNone/>
            </a:pPr>
            <a:r>
              <a:rPr lang="nb-NO" sz="3200" b="1" i="0" dirty="0">
                <a:solidFill>
                  <a:srgbClr val="C00000"/>
                </a:solidFill>
                <a:effectLst/>
                <a:latin typeface="Roboto Condensed" panose="020B0604020202020204" pitchFamily="2" charset="0"/>
              </a:rPr>
              <a:t>1</a:t>
            </a:r>
          </a:p>
          <a:p>
            <a:pPr marL="0" indent="0" algn="ctr">
              <a:buNone/>
            </a:pPr>
            <a:r>
              <a:rPr lang="nb-NO" b="1" i="0" dirty="0">
                <a:effectLst/>
                <a:latin typeface="Roboto Condensed" panose="020B0604020202020204" pitchFamily="2" charset="0"/>
              </a:rPr>
              <a:t>De ønsker å bli evaluert basert på deres resultater,                                                                                            og </a:t>
            </a:r>
            <a:r>
              <a:rPr lang="nb-NO" b="1" i="0" dirty="0">
                <a:solidFill>
                  <a:srgbClr val="C00000"/>
                </a:solidFill>
                <a:effectLst/>
                <a:latin typeface="Roboto Condensed" panose="020B0604020202020204" pitchFamily="2" charset="0"/>
              </a:rPr>
              <a:t>ikke på tiden </a:t>
            </a:r>
            <a:r>
              <a:rPr lang="nb-NO" b="1" i="0" dirty="0">
                <a:effectLst/>
                <a:latin typeface="Roboto Condensed" panose="020B0604020202020204" pitchFamily="2" charset="0"/>
              </a:rPr>
              <a:t>de har brukt.</a:t>
            </a:r>
          </a:p>
          <a:p>
            <a:pPr algn="ctr"/>
            <a:endParaRPr lang="nb-NO" sz="2000" dirty="0"/>
          </a:p>
        </p:txBody>
      </p:sp>
      <p:sp>
        <p:nvSpPr>
          <p:cNvPr id="4" name="TekstSylinder 3">
            <a:extLst>
              <a:ext uri="{FF2B5EF4-FFF2-40B4-BE49-F238E27FC236}">
                <a16:creationId xmlns:a16="http://schemas.microsoft.com/office/drawing/2014/main" id="{2A25F273-E247-4E0A-ABB5-D99E81A3280A}"/>
              </a:ext>
            </a:extLst>
          </p:cNvPr>
          <p:cNvSpPr txBox="1"/>
          <p:nvPr/>
        </p:nvSpPr>
        <p:spPr>
          <a:xfrm>
            <a:off x="-202019" y="-96540"/>
            <a:ext cx="11908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dirty="0">
                <a:ln>
                  <a:noFill/>
                </a:ln>
                <a:solidFill>
                  <a:srgbClr val="C00000"/>
                </a:solidFill>
                <a:effectLst/>
                <a:uLnTx/>
                <a:uFillTx/>
                <a:latin typeface="Calibri" panose="020F0502020204030204"/>
                <a:ea typeface="+mn-ea"/>
                <a:cs typeface="+mn-cs"/>
              </a:rPr>
              <a:t>Y</a:t>
            </a:r>
          </a:p>
        </p:txBody>
      </p:sp>
    </p:spTree>
    <p:extLst>
      <p:ext uri="{BB962C8B-B14F-4D97-AF65-F5344CB8AC3E}">
        <p14:creationId xmlns:p14="http://schemas.microsoft.com/office/powerpoint/2010/main" val="10315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52561AC7B5F04B92B254514295D013" ma:contentTypeVersion="17" ma:contentTypeDescription="Opprett et nytt dokument." ma:contentTypeScope="" ma:versionID="802e0dd10f04545b0c654377b5890b07">
  <xsd:schema xmlns:xsd="http://www.w3.org/2001/XMLSchema" xmlns:xs="http://www.w3.org/2001/XMLSchema" xmlns:p="http://schemas.microsoft.com/office/2006/metadata/properties" xmlns:ns2="c29abfbc-867f-4164-899f-6b945d79fafe" xmlns:ns3="1f51a9d9-c7f7-49f0-a1ed-9091923754c9" targetNamespace="http://schemas.microsoft.com/office/2006/metadata/properties" ma:root="true" ma:fieldsID="e7929d403304c3e4f7ae21a9d8f8513e" ns2:_="" ns3:_="">
    <xsd:import namespace="c29abfbc-867f-4164-899f-6b945d79fafe"/>
    <xsd:import namespace="1f51a9d9-c7f7-49f0-a1ed-9091923754c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abfbc-867f-4164-899f-6b945d79fa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0e157e05-8e6c-4d00-8df2-9c2e16759d4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1a9d9-c7f7-49f0-a1ed-9091923754c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0ff48d-83a9-443d-9010-ad563ac90009}" ma:internalName="TaxCatchAll" ma:showField="CatchAllData" ma:web="1f51a9d9-c7f7-49f0-a1ed-9091923754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9abfbc-867f-4164-899f-6b945d79fafe">
      <Terms xmlns="http://schemas.microsoft.com/office/infopath/2007/PartnerControls"/>
    </lcf76f155ced4ddcb4097134ff3c332f>
    <TaxCatchAll xmlns="1f51a9d9-c7f7-49f0-a1ed-9091923754c9" xsi:nil="true"/>
  </documentManagement>
</p:properties>
</file>

<file path=customXml/itemProps1.xml><?xml version="1.0" encoding="utf-8"?>
<ds:datastoreItem xmlns:ds="http://schemas.openxmlformats.org/officeDocument/2006/customXml" ds:itemID="{478F131F-3C40-42FA-8F03-0F033C06E3D0}"/>
</file>

<file path=customXml/itemProps2.xml><?xml version="1.0" encoding="utf-8"?>
<ds:datastoreItem xmlns:ds="http://schemas.openxmlformats.org/officeDocument/2006/customXml" ds:itemID="{D9E56C14-7203-49E8-91E3-A381F1E0916A}"/>
</file>

<file path=customXml/itemProps3.xml><?xml version="1.0" encoding="utf-8"?>
<ds:datastoreItem xmlns:ds="http://schemas.openxmlformats.org/officeDocument/2006/customXml" ds:itemID="{5D807816-E4C6-43CB-9924-57517084722A}"/>
</file>

<file path=docProps/app.xml><?xml version="1.0" encoding="utf-8"?>
<Properties xmlns="http://schemas.openxmlformats.org/officeDocument/2006/extended-properties" xmlns:vt="http://schemas.openxmlformats.org/officeDocument/2006/docPropsVTypes">
  <TotalTime>827</TotalTime>
  <Words>1108</Words>
  <Application>Microsoft Office PowerPoint</Application>
  <PresentationFormat>Widescreen</PresentationFormat>
  <Paragraphs>149</Paragraphs>
  <Slides>18</Slides>
  <Notes>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18</vt:i4>
      </vt:variant>
    </vt:vector>
  </HeadingPairs>
  <TitlesOfParts>
    <vt:vector size="27" baseType="lpstr">
      <vt:lpstr>Abadi</vt:lpstr>
      <vt:lpstr>Aptos</vt:lpstr>
      <vt:lpstr>Arial</vt:lpstr>
      <vt:lpstr>Calibri</vt:lpstr>
      <vt:lpstr>Calibri Light</vt:lpstr>
      <vt:lpstr>Dubai Medium</vt:lpstr>
      <vt:lpstr>Roboto Condensed</vt:lpstr>
      <vt:lpstr>Tw Cen MT Condensed Extra Bold</vt:lpstr>
      <vt:lpstr>Office-tema</vt:lpstr>
      <vt:lpstr>Nye generasjoner inn i arbeidslivet - Hvordan få til godt samarbeid?</vt:lpstr>
      <vt:lpstr> «Nye generasjoner inn i arbeidslivet» </vt:lpstr>
      <vt:lpstr>PowerPoint-presentasjon</vt:lpstr>
      <vt:lpstr>Dagens generasjoner</vt:lpstr>
      <vt:lpstr>PowerPoint-presentasjon</vt:lpstr>
      <vt:lpstr>PowerPoint-presentasjon</vt:lpstr>
      <vt:lpstr>Hvordan få de yngre til å prestere?</vt:lpstr>
      <vt:lpstr>PowerPoint-presentasjon</vt:lpstr>
      <vt:lpstr>Fokus på resultater</vt:lpstr>
      <vt:lpstr>Personlig oppmerksomhet</vt:lpstr>
      <vt:lpstr>1.  De ønsker å vite at jobben har en betydning</vt:lpstr>
      <vt:lpstr>PowerPoint-presentasjon</vt:lpstr>
      <vt:lpstr>7. De ønsker mye mer kontinuerlig feedback</vt:lpstr>
      <vt:lpstr>Hvordan lykkes som leder:  </vt:lpstr>
      <vt:lpstr>PowerPoint-presentasjon</vt:lpstr>
      <vt:lpstr>Vi lykkes med samarbeid gjennom kommunikasjon</vt:lpstr>
      <vt:lpstr>Ydmykhet som tilnærming</vt:lpstr>
      <vt:lpstr>Takk for meg!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Stein D. Wesenberg</dc:creator>
  <cp:lastModifiedBy>Lill Johansen</cp:lastModifiedBy>
  <cp:revision>26</cp:revision>
  <cp:lastPrinted>2023-11-08T18:47:03Z</cp:lastPrinted>
  <dcterms:created xsi:type="dcterms:W3CDTF">2023-09-13T08:09:47Z</dcterms:created>
  <dcterms:modified xsi:type="dcterms:W3CDTF">2024-11-29T08:08:05Z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0x0101001452561AC7B5F04B92B254514295D013</vt:lpwstr>
  </property>
</Properties>
</file>